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74" r:id="rId3"/>
    <p:sldId id="265" r:id="rId4"/>
    <p:sldId id="276" r:id="rId5"/>
    <p:sldId id="275" r:id="rId6"/>
    <p:sldId id="267" r:id="rId7"/>
    <p:sldId id="268" r:id="rId8"/>
    <p:sldId id="271" r:id="rId9"/>
    <p:sldId id="272" r:id="rId10"/>
    <p:sldId id="273" r:id="rId11"/>
    <p:sldId id="264" r:id="rId12"/>
    <p:sldId id="260" r:id="rId13"/>
    <p:sldId id="278" r:id="rId14"/>
    <p:sldId id="279" r:id="rId1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037D47-1A5E-40AC-8E9E-75F3B0C55C69}" type="datetimeFigureOut">
              <a:rPr lang="zh-TW" altLang="en-US" smtClean="0"/>
              <a:pPr/>
              <a:t>2022/12/21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0211E7-1A69-42E2-B520-BC346FFC4F06}" type="slidenum">
              <a:rPr lang="zh-TW" altLang="en-US" smtClean="0"/>
              <a:pPr/>
              <a:t>‹#›</a:t>
            </a:fld>
            <a:endParaRPr lang="zh-TW" altLang="en-US"/>
          </a:p>
        </p:txBody>
      </p:sp>
    </p:spTree>
    <p:extLst>
      <p:ext uri="{BB962C8B-B14F-4D97-AF65-F5344CB8AC3E}">
        <p14:creationId xmlns:p14="http://schemas.microsoft.com/office/powerpoint/2010/main" val="4274201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zh-TW" altLang="en-US"/>
              <a:t>按一下以編輯母片標題樣式</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9CC965E-B9DB-4A67-97E4-9252428D829C}" type="datetime1">
              <a:rPr lang="zh-TW" altLang="en-US" smtClean="0"/>
              <a:pPr/>
              <a:t>2022/12/21</a:t>
            </a:fld>
            <a:endParaRPr lang="zh-TW" altLang="en-US"/>
          </a:p>
        </p:txBody>
      </p:sp>
      <p:sp>
        <p:nvSpPr>
          <p:cNvPr id="5" name="Footer Placeholder 4"/>
          <p:cNvSpPr>
            <a:spLocks noGrp="1"/>
          </p:cNvSpPr>
          <p:nvPr>
            <p:ph type="ftr" sz="quarter" idx="11"/>
          </p:nvPr>
        </p:nvSpPr>
        <p:spPr>
          <a:xfrm>
            <a:off x="1174044" y="5357592"/>
            <a:ext cx="5034845" cy="365125"/>
          </a:xfrm>
        </p:spPr>
        <p:txBody>
          <a:bodyPr/>
          <a:lstStyle/>
          <a:p>
            <a:endParaRPr lang="zh-TW" alt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43BF4364-13DB-4B84-B596-2F49C4653971}"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nchor="ct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433A1C0D-F575-4965-BB58-035379BAE6C6}"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D8359E35-694A-4995-BA38-4D87112B885E}"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58210955-B30E-4319-A76D-304AF4F5C859}"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zh-TW" altLang="en-US"/>
              <a:t>按一下以編輯母片標題樣式</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E4FEC8DC-6A4C-4DF4-8C1B-2C7B13B855B3}" type="datetime1">
              <a:rPr lang="zh-TW" altLang="en-US" smtClean="0"/>
              <a:pPr/>
              <a:t>2022/12/21</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5" name="Date Placeholder 4"/>
          <p:cNvSpPr>
            <a:spLocks noGrp="1"/>
          </p:cNvSpPr>
          <p:nvPr>
            <p:ph type="dt" sz="half" idx="10"/>
          </p:nvPr>
        </p:nvSpPr>
        <p:spPr/>
        <p:txBody>
          <a:bodyPr/>
          <a:lstStyle/>
          <a:p>
            <a:fld id="{8904271C-4435-456E-937F-19C89BC2A124}" type="datetime1">
              <a:rPr lang="zh-TW" altLang="en-US" smtClean="0"/>
              <a:pPr/>
              <a:t>2022/12/21</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3BF4364-13DB-4B84-B596-2F49C4653971}" type="slidenum">
              <a:rPr lang="zh-TW" altLang="en-US" smtClean="0"/>
              <a:pPr/>
              <a:t>‹#›</a:t>
            </a:fld>
            <a:endParaRPr lang="zh-TW" altLang="en-US"/>
          </a:p>
        </p:txBody>
      </p:sp>
      <p:sp>
        <p:nvSpPr>
          <p:cNvPr id="9" name="Content Placeholder 8"/>
          <p:cNvSpPr>
            <a:spLocks noGrp="1"/>
          </p:cNvSpPr>
          <p:nvPr>
            <p:ph sz="quarter" idx="13"/>
          </p:nvPr>
        </p:nvSpPr>
        <p:spPr>
          <a:xfrm>
            <a:off x="1298448" y="2121407"/>
            <a:ext cx="3200400" cy="360273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7" name="Date Placeholder 6"/>
          <p:cNvSpPr>
            <a:spLocks noGrp="1"/>
          </p:cNvSpPr>
          <p:nvPr>
            <p:ph type="dt" sz="half" idx="10"/>
          </p:nvPr>
        </p:nvSpPr>
        <p:spPr/>
        <p:txBody>
          <a:bodyPr/>
          <a:lstStyle/>
          <a:p>
            <a:fld id="{2E6E5072-796A-4836-A271-7274EFB1A580}" type="datetime1">
              <a:rPr lang="zh-TW" altLang="en-US" smtClean="0"/>
              <a:pPr/>
              <a:t>2022/12/21</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43BF4364-13DB-4B84-B596-2F49C4653971}" type="slidenum">
              <a:rPr lang="zh-TW" altLang="en-US" smtClean="0"/>
              <a:pPr/>
              <a:t>‹#›</a:t>
            </a:fld>
            <a:endParaRPr lang="zh-TW" altLang="en-US"/>
          </a:p>
        </p:txBody>
      </p:sp>
      <p:sp>
        <p:nvSpPr>
          <p:cNvPr id="11" name="Content Placeholder 10"/>
          <p:cNvSpPr>
            <a:spLocks noGrp="1"/>
          </p:cNvSpPr>
          <p:nvPr>
            <p:ph sz="quarter" idx="13"/>
          </p:nvPr>
        </p:nvSpPr>
        <p:spPr>
          <a:xfrm>
            <a:off x="1298448" y="2944368"/>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6BD57BA8-9F02-443C-9B13-2DFABD4E927C}" type="datetime1">
              <a:rPr lang="zh-TW" altLang="en-US" smtClean="0"/>
              <a:pPr/>
              <a:t>2022/12/21</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48DD5-E7D6-4A90-BCF5-2CD8129008D8}" type="datetime1">
              <a:rPr lang="zh-TW" altLang="en-US" smtClean="0"/>
              <a:pPr/>
              <a:t>2022/12/21</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zh-TW" altLang="en-US"/>
              <a:t>按一下以編輯母片標題樣式</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1698" y="5885672"/>
            <a:ext cx="1213821" cy="365125"/>
          </a:xfrm>
        </p:spPr>
        <p:txBody>
          <a:bodyPr/>
          <a:lstStyle/>
          <a:p>
            <a:fld id="{62284F27-13E1-4222-8F3E-C637554D128A}" type="datetime1">
              <a:rPr lang="zh-TW" altLang="en-US" smtClean="0"/>
              <a:pPr/>
              <a:t>2022/12/21</a:t>
            </a:fld>
            <a:endParaRPr lang="zh-TW" altLang="en-US"/>
          </a:p>
        </p:txBody>
      </p:sp>
      <p:sp>
        <p:nvSpPr>
          <p:cNvPr id="6" name="Footer Placeholder 5"/>
          <p:cNvSpPr>
            <a:spLocks noGrp="1"/>
          </p:cNvSpPr>
          <p:nvPr>
            <p:ph type="ftr" sz="quarter" idx="11"/>
          </p:nvPr>
        </p:nvSpPr>
        <p:spPr>
          <a:xfrm rot="-60000">
            <a:off x="914554" y="5829261"/>
            <a:ext cx="3522607" cy="365125"/>
          </a:xfrm>
        </p:spPr>
        <p:txBody>
          <a:bodyPr/>
          <a:lstStyle/>
          <a:p>
            <a:endParaRPr lang="zh-TW" altLang="en-US"/>
          </a:p>
        </p:txBody>
      </p:sp>
      <p:sp>
        <p:nvSpPr>
          <p:cNvPr id="7" name="Slide Number Placeholder 6"/>
          <p:cNvSpPr>
            <a:spLocks noGrp="1"/>
          </p:cNvSpPr>
          <p:nvPr>
            <p:ph type="sldNum" sz="quarter" idx="12"/>
          </p:nvPr>
        </p:nvSpPr>
        <p:spPr>
          <a:xfrm rot="60000">
            <a:off x="7557313" y="5896961"/>
            <a:ext cx="554023" cy="365125"/>
          </a:xfrm>
        </p:spPr>
        <p:txBody>
          <a:bodyPr/>
          <a:lstStyle/>
          <a:p>
            <a:fld id="{43BF4364-13DB-4B84-B596-2F49C4653971}"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zh-TW" altLang="en-US"/>
              <a:t>按一下以編輯母片標題樣式</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rot="60000">
            <a:off x="6345936" y="5888737"/>
            <a:ext cx="1213821" cy="365125"/>
          </a:xfrm>
        </p:spPr>
        <p:txBody>
          <a:bodyPr/>
          <a:lstStyle/>
          <a:p>
            <a:fld id="{6EC056EF-A9CA-4AA1-AEEE-5A8EB09F7A9E}" type="datetime1">
              <a:rPr lang="zh-TW" altLang="en-US" smtClean="0"/>
              <a:pPr/>
              <a:t>2022/12/21</a:t>
            </a:fld>
            <a:endParaRPr lang="zh-TW" altLang="en-US"/>
          </a:p>
        </p:txBody>
      </p:sp>
      <p:sp>
        <p:nvSpPr>
          <p:cNvPr id="6" name="Footer Placeholder 5"/>
          <p:cNvSpPr>
            <a:spLocks noGrp="1"/>
          </p:cNvSpPr>
          <p:nvPr>
            <p:ph type="ftr" sz="quarter" idx="11"/>
          </p:nvPr>
        </p:nvSpPr>
        <p:spPr>
          <a:xfrm rot="-60000">
            <a:off x="914569" y="5831037"/>
            <a:ext cx="3319043" cy="365125"/>
          </a:xfrm>
        </p:spPr>
        <p:txBody>
          <a:bodyPr/>
          <a:lstStyle/>
          <a:p>
            <a:endParaRPr lang="zh-TW" altLang="en-US"/>
          </a:p>
        </p:txBody>
      </p:sp>
      <p:sp>
        <p:nvSpPr>
          <p:cNvPr id="7" name="Slide Number Placeholder 6"/>
          <p:cNvSpPr>
            <a:spLocks noGrp="1"/>
          </p:cNvSpPr>
          <p:nvPr>
            <p:ph type="sldNum" sz="quarter" idx="12"/>
          </p:nvPr>
        </p:nvSpPr>
        <p:spPr>
          <a:xfrm rot="60000">
            <a:off x="7562089" y="5900026"/>
            <a:ext cx="554023" cy="365125"/>
          </a:xfrm>
        </p:spPr>
        <p:txBody>
          <a:bodyPr/>
          <a:lstStyle/>
          <a:p>
            <a:fld id="{43BF4364-13DB-4B84-B596-2F49C4653971}"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225AF3E5-7132-4F1E-9AD4-B4CC43F1B21D}" type="datetime1">
              <a:rPr lang="zh-TW" altLang="en-US" smtClean="0"/>
              <a:pPr/>
              <a:t>2022/12/21</a:t>
            </a:fld>
            <a:endParaRPr lang="zh-TW" alt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zh-TW" alt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43BF4364-13DB-4B84-B596-2F49C4653971}"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cs.python.org/3/library/functions.html" TargetMode="External"/><Relationship Id="rId2" Type="http://schemas.openxmlformats.org/officeDocument/2006/relationships/hyperlink" Target="http://www.tutorialspoint.com/python/python_functions.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1538" y="1794935"/>
            <a:ext cx="7072362" cy="1828090"/>
          </a:xfrm>
        </p:spPr>
        <p:txBody>
          <a:bodyPr>
            <a:normAutofit/>
          </a:bodyPr>
          <a:lstStyle/>
          <a:p>
            <a:r>
              <a:rPr lang="en-US" altLang="zh-TW">
                <a:latin typeface="+mn-lt"/>
              </a:rPr>
              <a:t>Function </a:t>
            </a:r>
            <a:r>
              <a:rPr lang="en-US" altLang="zh-TW" dirty="0">
                <a:latin typeface="+mn-lt"/>
              </a:rPr>
              <a:t>(1)</a:t>
            </a:r>
            <a:endParaRPr lang="zh-TW" altLang="en-US" dirty="0">
              <a:latin typeface="+mn-lt"/>
            </a:endParaRPr>
          </a:p>
        </p:txBody>
      </p:sp>
      <p:sp>
        <p:nvSpPr>
          <p:cNvPr id="3" name="副標題 2"/>
          <p:cNvSpPr>
            <a:spLocks noGrp="1"/>
          </p:cNvSpPr>
          <p:nvPr>
            <p:ph type="subTitle"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a:t>
            </a:fld>
            <a:endParaRPr lang="zh-TW" altLang="en-US"/>
          </a:p>
        </p:txBody>
      </p:sp>
    </p:spTree>
    <p:extLst>
      <p:ext uri="{BB962C8B-B14F-4D97-AF65-F5344CB8AC3E}">
        <p14:creationId xmlns:p14="http://schemas.microsoft.com/office/powerpoint/2010/main" val="318149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Global variable</a:t>
            </a:r>
            <a:endParaRPr lang="zh-TW" altLang="en-US" sz="4000" dirty="0">
              <a:latin typeface="+mn-lt"/>
            </a:endParaRPr>
          </a:p>
        </p:txBody>
      </p:sp>
      <p:sp>
        <p:nvSpPr>
          <p:cNvPr id="3" name="內容版面配置區 2"/>
          <p:cNvSpPr>
            <a:spLocks noGrp="1"/>
          </p:cNvSpPr>
          <p:nvPr>
            <p:ph idx="1"/>
          </p:nvPr>
        </p:nvSpPr>
        <p:spPr/>
        <p:txBody>
          <a:bodyPr/>
          <a:lstStyle/>
          <a:p>
            <a:pPr algn="just"/>
            <a:r>
              <a:rPr lang="en-US" altLang="zh-TW" dirty="0"/>
              <a:t>If you need to access and change the value of the global variable from within a function, this permission is granted by the global keyword</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10</a:t>
            </a:fld>
            <a:endParaRPr lang="zh-TW" altLang="en-US" dirty="0"/>
          </a:p>
        </p:txBody>
      </p:sp>
      <p:sp>
        <p:nvSpPr>
          <p:cNvPr id="5" name="內容版面配置區 2"/>
          <p:cNvSpPr txBox="1">
            <a:spLocks/>
          </p:cNvSpPr>
          <p:nvPr/>
        </p:nvSpPr>
        <p:spPr>
          <a:xfrm>
            <a:off x="899594" y="3645024"/>
            <a:ext cx="4342102" cy="2664296"/>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ormAutofit fontScale="62500" lnSpcReduction="20000"/>
          </a:bodyPr>
          <a:lstStyle/>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 = 1</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b = 2</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def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foo</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t>
            </a:r>
          </a:p>
          <a:p>
            <a:pPr marL="274320" lvl="0" indent="-274320" algn="just">
              <a:spcBef>
                <a:spcPct val="20000"/>
              </a:spcBef>
              <a:buClr>
                <a:schemeClr val="accent2"/>
              </a:buClr>
              <a:buSzPct val="85000"/>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    </a:t>
            </a:r>
            <a:r>
              <a:rPr kumimoji="0" lang="en-US" altLang="zh-TW" sz="2400" b="0" i="0" u="none" strike="noStrike" kern="1200" cap="none" spc="0" normalizeH="0" baseline="0" noProof="0" dirty="0">
                <a:ln>
                  <a:noFill/>
                </a:ln>
                <a:solidFill>
                  <a:srgbClr val="0000FF"/>
                </a:solidFill>
                <a:effectLst/>
                <a:uLnTx/>
                <a:uFillTx/>
                <a:latin typeface="+mn-lt"/>
                <a:ea typeface="+mn-ea"/>
                <a:cs typeface="+mn-cs"/>
              </a:rPr>
              <a:t>global a</a:t>
            </a:r>
            <a:r>
              <a:rPr kumimoji="0" lang="zh-TW" altLang="en-US" sz="2400" b="0" i="0" u="none" strike="noStrike" kern="1200" cap="none" spc="0" normalizeH="0" baseline="0" noProof="0" dirty="0">
                <a:ln>
                  <a:noFill/>
                </a:ln>
                <a:solidFill>
                  <a:srgbClr val="0000FF"/>
                </a:solidFill>
                <a:effectLst/>
                <a:uLnTx/>
                <a:uFillTx/>
                <a:latin typeface="+mn-lt"/>
                <a:ea typeface="+mn-ea"/>
                <a:cs typeface="+mn-cs"/>
              </a:rPr>
              <a:t>  </a:t>
            </a:r>
            <a:r>
              <a:rPr lang="en-US" altLang="zh-TW" sz="2400" dirty="0">
                <a:solidFill>
                  <a:srgbClr val="FF0000"/>
                </a:solidFill>
              </a:rPr>
              <a:t>#Specify a as the global variable</a:t>
            </a:r>
            <a:endParaRPr lang="vi-VN" altLang="zh-TW" sz="2400" dirty="0">
              <a:solidFill>
                <a:srgbClr val="FF0000"/>
              </a:solidFill>
            </a:endParaRPr>
          </a:p>
          <a:p>
            <a:pPr marL="274320" lvl="0" indent="-274320" algn="just">
              <a:spcBef>
                <a:spcPct val="20000"/>
              </a:spcBef>
              <a:buClr>
                <a:schemeClr val="accent2"/>
              </a:buClr>
              <a:buSzPct val="85000"/>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    a = 2</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    print('1. a='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 + ' b='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(b))</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    a += b</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    print('2. a='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 + ' b='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(b))</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endParaRPr kumimoji="0" lang="en-US" altLang="zh-TW" sz="2400" b="0" i="0" u="none" strike="noStrike" kern="1200" cap="none" spc="0" normalizeH="0" baseline="0" noProof="0" dirty="0">
              <a:ln>
                <a:noFill/>
              </a:ln>
              <a:solidFill>
                <a:schemeClr val="dk1"/>
              </a:solidFill>
              <a:effectLst/>
              <a:uLnTx/>
              <a:uFillTx/>
              <a:latin typeface="+mn-lt"/>
              <a:ea typeface="+mn-ea"/>
              <a:cs typeface="+mn-cs"/>
            </a:endParaRP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foo</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t>
            </a:r>
          </a:p>
          <a:p>
            <a:pPr marL="274320" marR="0" lvl="0" indent="-274320" algn="just" defTabSz="914400" rtl="0" eaLnBrk="1" fontAlgn="auto" latinLnBrk="0" hangingPunct="1">
              <a:lnSpc>
                <a:spcPct val="100000"/>
              </a:lnSpc>
              <a:spcBef>
                <a:spcPct val="20000"/>
              </a:spcBef>
              <a:spcAft>
                <a:spcPts val="0"/>
              </a:spcAft>
              <a:buClr>
                <a:schemeClr val="accent2"/>
              </a:buClr>
              <a:buSzPct val="85000"/>
              <a:buFont typeface="Brush Script MT" pitchFamily="66" charset="0"/>
              <a:buNone/>
              <a:tabLst/>
              <a:defRPr/>
            </a:pPr>
            <a:r>
              <a:rPr kumimoji="0" lang="en-US" altLang="zh-TW" sz="2400" b="0" i="0" u="none" strike="noStrike" kern="1200" cap="none" spc="0" normalizeH="0" baseline="0" noProof="0" dirty="0">
                <a:ln>
                  <a:noFill/>
                </a:ln>
                <a:solidFill>
                  <a:schemeClr val="dk1"/>
                </a:solidFill>
                <a:effectLst/>
                <a:uLnTx/>
                <a:uFillTx/>
                <a:latin typeface="+mn-lt"/>
                <a:ea typeface="+mn-ea"/>
                <a:cs typeface="+mn-cs"/>
              </a:rPr>
              <a:t>print('3. a='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(a) + ' b=' + </a:t>
            </a:r>
            <a:r>
              <a:rPr kumimoji="0" lang="en-US" altLang="zh-TW" sz="2400" b="0" i="0" u="none" strike="noStrike" kern="1200" cap="none" spc="0" normalizeH="0" baseline="0" noProof="0" dirty="0" err="1">
                <a:ln>
                  <a:noFill/>
                </a:ln>
                <a:solidFill>
                  <a:schemeClr val="dk1"/>
                </a:solidFill>
                <a:effectLst/>
                <a:uLnTx/>
                <a:uFillTx/>
                <a:latin typeface="+mn-lt"/>
                <a:ea typeface="+mn-ea"/>
                <a:cs typeface="+mn-cs"/>
              </a:rPr>
              <a:t>str</a:t>
            </a:r>
            <a:r>
              <a:rPr kumimoji="0" lang="en-US" altLang="zh-TW" sz="2400" b="0" i="0" u="none" strike="noStrike" kern="1200" cap="none" spc="0" normalizeH="0" baseline="0" noProof="0" dirty="0">
                <a:ln>
                  <a:noFill/>
                </a:ln>
                <a:solidFill>
                  <a:schemeClr val="dk1"/>
                </a:solidFill>
                <a:effectLst/>
                <a:uLnTx/>
                <a:uFillTx/>
                <a:latin typeface="+mn-lt"/>
                <a:ea typeface="+mn-ea"/>
                <a:cs typeface="+mn-cs"/>
              </a:rPr>
              <a:t>(b))</a:t>
            </a:r>
            <a:endParaRPr kumimoji="0" lang="zh-TW" altLang="en-US" sz="2400" b="0" i="0" u="none" strike="noStrike" kern="1200" cap="none" spc="0" normalizeH="0" baseline="0" noProof="0" dirty="0">
              <a:ln>
                <a:noFill/>
              </a:ln>
              <a:solidFill>
                <a:schemeClr val="dk1"/>
              </a:solidFill>
              <a:effectLst/>
              <a:uLnTx/>
              <a:uFillTx/>
              <a:latin typeface="+mn-lt"/>
              <a:ea typeface="+mn-ea"/>
              <a:cs typeface="+mn-cs"/>
            </a:endParaRPr>
          </a:p>
        </p:txBody>
      </p:sp>
      <p:sp>
        <p:nvSpPr>
          <p:cNvPr id="6" name="文字方塊 5"/>
          <p:cNvSpPr txBox="1"/>
          <p:nvPr/>
        </p:nvSpPr>
        <p:spPr>
          <a:xfrm>
            <a:off x="5483840" y="4799739"/>
            <a:ext cx="2088232"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zh-TW" dirty="0"/>
              <a:t>Output result:</a:t>
            </a:r>
          </a:p>
          <a:p>
            <a:endParaRPr lang="en-US" altLang="zh-TW" dirty="0"/>
          </a:p>
          <a:p>
            <a:endParaRPr lang="en-US" altLang="zh-TW" dirty="0"/>
          </a:p>
        </p:txBody>
      </p:sp>
      <p:pic>
        <p:nvPicPr>
          <p:cNvPr id="1026" name="Picture 2" descr="C:\Users\SHWang\Desktop\高應\碩士\Python\ppt\resources\7_example_3.jpg"/>
          <p:cNvPicPr>
            <a:picLocks noChangeAspect="1" noChangeArrowheads="1"/>
          </p:cNvPicPr>
          <p:nvPr/>
        </p:nvPicPr>
        <p:blipFill>
          <a:blip r:embed="rId2" cstate="print"/>
          <a:srcRect/>
          <a:stretch>
            <a:fillRect/>
          </a:stretch>
        </p:blipFill>
        <p:spPr bwMode="auto">
          <a:xfrm>
            <a:off x="5580112" y="5156794"/>
            <a:ext cx="1463641" cy="792088"/>
          </a:xfrm>
          <a:prstGeom prst="rect">
            <a:avLst/>
          </a:prstGeom>
          <a:noFill/>
        </p:spPr>
      </p:pic>
      <p:sp>
        <p:nvSpPr>
          <p:cNvPr id="8" name="矩形 7"/>
          <p:cNvSpPr/>
          <p:nvPr/>
        </p:nvSpPr>
        <p:spPr>
          <a:xfrm>
            <a:off x="5951892" y="5732858"/>
            <a:ext cx="576064" cy="216024"/>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vi-VN" altLang="zh-TW" sz="4000" dirty="0">
                <a:latin typeface="Franklin Gothic Book (Body)"/>
              </a:rPr>
              <a:t>S</a:t>
            </a:r>
            <a:r>
              <a:rPr lang="en-US" altLang="zh-TW" sz="4000" dirty="0">
                <a:latin typeface="Franklin Gothic Book (Body)"/>
              </a:rPr>
              <a:t>ource</a:t>
            </a:r>
            <a:endParaRPr lang="zh-TW" altLang="en-US" sz="4000" dirty="0"/>
          </a:p>
        </p:txBody>
      </p:sp>
      <p:sp>
        <p:nvSpPr>
          <p:cNvPr id="3" name="內容版面配置區 2"/>
          <p:cNvSpPr>
            <a:spLocks noGrp="1"/>
          </p:cNvSpPr>
          <p:nvPr>
            <p:ph idx="1"/>
          </p:nvPr>
        </p:nvSpPr>
        <p:spPr/>
        <p:txBody>
          <a:bodyPr/>
          <a:lstStyle/>
          <a:p>
            <a:r>
              <a:rPr lang="en-US" altLang="zh-TW" dirty="0"/>
              <a:t>References:</a:t>
            </a:r>
            <a:endParaRPr lang="en-US" altLang="zh-TW" dirty="0">
              <a:hlinkClick r:id="rId2"/>
            </a:endParaRPr>
          </a:p>
          <a:p>
            <a:pPr lvl="1"/>
            <a:r>
              <a:rPr lang="en-US" altLang="zh-TW" dirty="0">
                <a:hlinkClick r:id="rId3"/>
              </a:rPr>
              <a:t>https://docs.python.org/3/library/functions.html</a:t>
            </a:r>
            <a:endParaRPr lang="vi-VN" altLang="zh-TW" dirty="0"/>
          </a:p>
          <a:p>
            <a:pPr lvl="1"/>
            <a:r>
              <a:rPr lang="en-US" altLang="zh-TW" dirty="0"/>
              <a:t>Python </a:t>
            </a:r>
            <a:r>
              <a:rPr lang="zh-TW" altLang="en-US" dirty="0"/>
              <a:t>深入淺出程式設計</a:t>
            </a:r>
            <a:endParaRPr lang="en-US" altLang="zh-TW" dirty="0">
              <a:hlinkClick r:id="rId2"/>
            </a:endParaRPr>
          </a:p>
          <a:p>
            <a:endParaRPr lang="en-US" altLang="zh-TW"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11</a:t>
            </a:fld>
            <a:endParaRPr lang="zh-TW"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Exercise</a:t>
            </a:r>
            <a:r>
              <a:rPr lang="zh-TW" altLang="en-US" sz="4000" dirty="0">
                <a:latin typeface="+mn-lt"/>
              </a:rPr>
              <a:t> </a:t>
            </a:r>
            <a:r>
              <a:rPr lang="en-US" altLang="zh-TW" sz="4000" dirty="0">
                <a:latin typeface="+mn-lt"/>
              </a:rPr>
              <a:t>1</a:t>
            </a:r>
            <a:endParaRPr lang="zh-TW" altLang="en-US" sz="4000" dirty="0">
              <a:latin typeface="+mn-lt"/>
            </a:endParaRPr>
          </a:p>
        </p:txBody>
      </p:sp>
      <p:graphicFrame>
        <p:nvGraphicFramePr>
          <p:cNvPr id="10" name="內容版面配置區 9"/>
          <p:cNvGraphicFramePr>
            <a:graphicFrameLocks noGrp="1"/>
          </p:cNvGraphicFramePr>
          <p:nvPr>
            <p:ph idx="1"/>
            <p:extLst>
              <p:ext uri="{D42A27DB-BD31-4B8C-83A1-F6EECF244321}">
                <p14:modId xmlns:p14="http://schemas.microsoft.com/office/powerpoint/2010/main" val="5269567"/>
              </p:ext>
            </p:extLst>
          </p:nvPr>
        </p:nvGraphicFramePr>
        <p:xfrm>
          <a:off x="1463040" y="4725144"/>
          <a:ext cx="6713078" cy="1368152"/>
        </p:xfrm>
        <a:graphic>
          <a:graphicData uri="http://schemas.openxmlformats.org/drawingml/2006/table">
            <a:tbl>
              <a:tblPr firstRow="1" bandRow="1">
                <a:tableStyleId>{5940675A-B579-460E-94D1-54222C63F5DA}</a:tableStyleId>
              </a:tblPr>
              <a:tblGrid>
                <a:gridCol w="3356539">
                  <a:extLst>
                    <a:ext uri="{9D8B030D-6E8A-4147-A177-3AD203B41FA5}">
                      <a16:colId xmlns:a16="http://schemas.microsoft.com/office/drawing/2014/main" val="20000"/>
                    </a:ext>
                  </a:extLst>
                </a:gridCol>
                <a:gridCol w="3356539">
                  <a:extLst>
                    <a:ext uri="{9D8B030D-6E8A-4147-A177-3AD203B41FA5}">
                      <a16:colId xmlns:a16="http://schemas.microsoft.com/office/drawing/2014/main" val="20001"/>
                    </a:ext>
                  </a:extLst>
                </a:gridCol>
              </a:tblGrid>
              <a:tr h="625441">
                <a:tc>
                  <a:txBody>
                    <a:bodyPr/>
                    <a:lstStyle/>
                    <a:p>
                      <a:endParaRPr lang="zh-TW" altLang="en-US" dirty="0"/>
                    </a:p>
                  </a:txBody>
                  <a:tcPr>
                    <a:solidFill>
                      <a:schemeClr val="bg1"/>
                    </a:solidFill>
                  </a:tcPr>
                </a:tc>
                <a:tc>
                  <a:txBody>
                    <a:bodyPr/>
                    <a:lstStyle/>
                    <a:p>
                      <a:endParaRPr lang="zh-TW" altLang="en-US" dirty="0"/>
                    </a:p>
                  </a:txBody>
                  <a:tcPr>
                    <a:solidFill>
                      <a:schemeClr val="bg1"/>
                    </a:solidFill>
                  </a:tcPr>
                </a:tc>
                <a:extLst>
                  <a:ext uri="{0D108BD9-81ED-4DB2-BD59-A6C34878D82A}">
                    <a16:rowId xmlns:a16="http://schemas.microsoft.com/office/drawing/2014/main" val="10000"/>
                  </a:ext>
                </a:extLst>
              </a:tr>
              <a:tr h="742711">
                <a:tc>
                  <a:txBody>
                    <a:bodyPr/>
                    <a:lstStyle/>
                    <a:p>
                      <a:endParaRPr lang="zh-TW" altLang="en-US" dirty="0"/>
                    </a:p>
                  </a:txBody>
                  <a:tcPr>
                    <a:solidFill>
                      <a:schemeClr val="bg1"/>
                    </a:solidFill>
                  </a:tcPr>
                </a:tc>
                <a:tc>
                  <a:txBody>
                    <a:bodyPr/>
                    <a:lstStyle/>
                    <a:p>
                      <a:endParaRPr lang="zh-TW" altLang="en-US" dirty="0"/>
                    </a:p>
                  </a:txBody>
                  <a:tcPr>
                    <a:solidFill>
                      <a:schemeClr val="bg1"/>
                    </a:solidFill>
                  </a:tcPr>
                </a:tc>
                <a:extLst>
                  <a:ext uri="{0D108BD9-81ED-4DB2-BD59-A6C34878D82A}">
                    <a16:rowId xmlns:a16="http://schemas.microsoft.com/office/drawing/2014/main" val="10001"/>
                  </a:ext>
                </a:extLst>
              </a:tr>
            </a:tbl>
          </a:graphicData>
        </a:graphic>
      </p:graphicFrame>
      <p:sp>
        <p:nvSpPr>
          <p:cNvPr id="4" name="投影片編號版面配置區 3"/>
          <p:cNvSpPr>
            <a:spLocks noGrp="1"/>
          </p:cNvSpPr>
          <p:nvPr>
            <p:ph type="sldNum" sz="quarter" idx="12"/>
          </p:nvPr>
        </p:nvSpPr>
        <p:spPr/>
        <p:txBody>
          <a:bodyPr/>
          <a:lstStyle/>
          <a:p>
            <a:fld id="{43BF4364-13DB-4B84-B596-2F49C4653971}" type="slidenum">
              <a:rPr lang="zh-TW" altLang="en-US" smtClean="0"/>
              <a:pPr/>
              <a:t>12</a:t>
            </a:fld>
            <a:endParaRPr lang="zh-TW" altLang="en-US"/>
          </a:p>
        </p:txBody>
      </p:sp>
      <p:sp>
        <p:nvSpPr>
          <p:cNvPr id="11" name="內容版面配置區 2"/>
          <p:cNvSpPr txBox="1">
            <a:spLocks/>
          </p:cNvSpPr>
          <p:nvPr/>
        </p:nvSpPr>
        <p:spPr>
          <a:xfrm>
            <a:off x="1463040" y="2119257"/>
            <a:ext cx="6196405" cy="3603812"/>
          </a:xfrm>
          <a:prstGeom prst="rect">
            <a:avLst/>
          </a:prstGeom>
        </p:spPr>
        <p:txBody>
          <a:bodyPr vert="horz" lIns="91440" tIns="45720" rIns="91440" bIns="45720" rtlCol="0" anchor="t">
            <a:normAutofit/>
          </a:bodyPr>
          <a:lstStyle/>
          <a:p>
            <a:pPr marL="274320" lvl="0" indent="-274320" algn="just">
              <a:spcBef>
                <a:spcPct val="20000"/>
              </a:spcBef>
              <a:buClr>
                <a:schemeClr val="accent2"/>
              </a:buClr>
              <a:buSzPct val="85000"/>
              <a:buFont typeface="Brush Script MT" pitchFamily="66" charset="0"/>
              <a:buChar char="O"/>
              <a:defRPr/>
            </a:pPr>
            <a:r>
              <a:rPr lang="en-US" altLang="zh-TW" sz="2400" dirty="0"/>
              <a:t>Design a program that will determine if the number inputted by the user is a prime or not. In addition, it will also ask the user to see if all factors of the inputted number is listed or not. The details can be seen in the example.</a:t>
            </a:r>
          </a:p>
        </p:txBody>
      </p:sp>
      <p:sp>
        <p:nvSpPr>
          <p:cNvPr id="12" name="文字方塊 11"/>
          <p:cNvSpPr txBox="1"/>
          <p:nvPr/>
        </p:nvSpPr>
        <p:spPr>
          <a:xfrm>
            <a:off x="1979712" y="4355812"/>
            <a:ext cx="4536504" cy="369332"/>
          </a:xfrm>
          <a:prstGeom prst="rect">
            <a:avLst/>
          </a:prstGeom>
          <a:noFill/>
        </p:spPr>
        <p:txBody>
          <a:bodyPr wrap="square" rtlCol="0">
            <a:spAutoFit/>
          </a:bodyPr>
          <a:lstStyle/>
          <a:p>
            <a:r>
              <a:rPr lang="en-US" altLang="zh-TW" dirty="0"/>
              <a:t>Output </a:t>
            </a:r>
            <a:r>
              <a:rPr lang="vi-VN" altLang="zh-TW" dirty="0"/>
              <a:t>example:</a:t>
            </a:r>
            <a:endParaRPr lang="zh-TW" altLang="en-US" dirty="0"/>
          </a:p>
        </p:txBody>
      </p:sp>
      <p:pic>
        <p:nvPicPr>
          <p:cNvPr id="5" name="Picture 4">
            <a:extLst>
              <a:ext uri="{FF2B5EF4-FFF2-40B4-BE49-F238E27FC236}">
                <a16:creationId xmlns:a16="http://schemas.microsoft.com/office/drawing/2014/main" id="{38732D8B-2A62-4DA6-9FEF-C446C14BDA96}"/>
              </a:ext>
            </a:extLst>
          </p:cNvPr>
          <p:cNvPicPr>
            <a:picLocks noChangeAspect="1"/>
          </p:cNvPicPr>
          <p:nvPr/>
        </p:nvPicPr>
        <p:blipFill>
          <a:blip r:embed="rId2"/>
          <a:stretch>
            <a:fillRect/>
          </a:stretch>
        </p:blipFill>
        <p:spPr>
          <a:xfrm>
            <a:off x="5052794" y="5439418"/>
            <a:ext cx="3147378" cy="588983"/>
          </a:xfrm>
          <a:prstGeom prst="rect">
            <a:avLst/>
          </a:prstGeom>
        </p:spPr>
      </p:pic>
      <p:pic>
        <p:nvPicPr>
          <p:cNvPr id="7" name="Picture 6">
            <a:extLst>
              <a:ext uri="{FF2B5EF4-FFF2-40B4-BE49-F238E27FC236}">
                <a16:creationId xmlns:a16="http://schemas.microsoft.com/office/drawing/2014/main" id="{17E5A66D-B96C-4A69-803E-891237FBDF63}"/>
              </a:ext>
            </a:extLst>
          </p:cNvPr>
          <p:cNvPicPr>
            <a:picLocks noChangeAspect="1"/>
          </p:cNvPicPr>
          <p:nvPr/>
        </p:nvPicPr>
        <p:blipFill>
          <a:blip r:embed="rId3"/>
          <a:stretch>
            <a:fillRect/>
          </a:stretch>
        </p:blipFill>
        <p:spPr>
          <a:xfrm>
            <a:off x="4932040" y="4781246"/>
            <a:ext cx="2985741" cy="485054"/>
          </a:xfrm>
          <a:prstGeom prst="rect">
            <a:avLst/>
          </a:prstGeom>
        </p:spPr>
      </p:pic>
      <p:pic>
        <p:nvPicPr>
          <p:cNvPr id="9" name="Picture 8">
            <a:extLst>
              <a:ext uri="{FF2B5EF4-FFF2-40B4-BE49-F238E27FC236}">
                <a16:creationId xmlns:a16="http://schemas.microsoft.com/office/drawing/2014/main" id="{00648279-B7EE-452C-8FFB-A382E797F714}"/>
              </a:ext>
            </a:extLst>
          </p:cNvPr>
          <p:cNvPicPr>
            <a:picLocks noChangeAspect="1"/>
          </p:cNvPicPr>
          <p:nvPr/>
        </p:nvPicPr>
        <p:blipFill>
          <a:blip r:embed="rId4"/>
          <a:stretch>
            <a:fillRect/>
          </a:stretch>
        </p:blipFill>
        <p:spPr>
          <a:xfrm>
            <a:off x="1707436" y="4704685"/>
            <a:ext cx="3123336" cy="638175"/>
          </a:xfrm>
          <a:prstGeom prst="rect">
            <a:avLst/>
          </a:prstGeom>
        </p:spPr>
      </p:pic>
      <p:pic>
        <p:nvPicPr>
          <p:cNvPr id="14" name="Picture 13">
            <a:extLst>
              <a:ext uri="{FF2B5EF4-FFF2-40B4-BE49-F238E27FC236}">
                <a16:creationId xmlns:a16="http://schemas.microsoft.com/office/drawing/2014/main" id="{300115FA-F534-4FC4-854B-CD3E77BADAFC}"/>
              </a:ext>
            </a:extLst>
          </p:cNvPr>
          <p:cNvPicPr>
            <a:picLocks noChangeAspect="1"/>
          </p:cNvPicPr>
          <p:nvPr/>
        </p:nvPicPr>
        <p:blipFill>
          <a:blip r:embed="rId5"/>
          <a:stretch>
            <a:fillRect/>
          </a:stretch>
        </p:blipFill>
        <p:spPr>
          <a:xfrm>
            <a:off x="1619672" y="5406357"/>
            <a:ext cx="2618515" cy="58898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Exercise 2</a:t>
            </a:r>
            <a:endParaRPr lang="zh-TW" altLang="en-US" sz="4000"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13</a:t>
            </a:fld>
            <a:endParaRPr lang="zh-TW" altLang="en-US"/>
          </a:p>
        </p:txBody>
      </p:sp>
      <p:sp>
        <p:nvSpPr>
          <p:cNvPr id="11" name="內容版面配置區 2"/>
          <p:cNvSpPr txBox="1">
            <a:spLocks/>
          </p:cNvSpPr>
          <p:nvPr/>
        </p:nvSpPr>
        <p:spPr>
          <a:xfrm>
            <a:off x="1463040" y="2119257"/>
            <a:ext cx="6196405" cy="3603812"/>
          </a:xfrm>
          <a:prstGeom prst="rect">
            <a:avLst/>
          </a:prstGeom>
        </p:spPr>
        <p:txBody>
          <a:bodyPr vert="horz" lIns="91440" tIns="45720" rIns="91440" bIns="45720" rtlCol="0" anchor="t">
            <a:normAutofit/>
          </a:bodyPr>
          <a:lstStyle/>
          <a:p>
            <a:pPr marL="274320" lvl="0" indent="-274320" algn="just">
              <a:spcBef>
                <a:spcPct val="20000"/>
              </a:spcBef>
              <a:buClr>
                <a:schemeClr val="accent2"/>
              </a:buClr>
              <a:buSzPct val="85000"/>
              <a:buFont typeface="Brush Script MT" pitchFamily="66" charset="0"/>
              <a:buChar char="O"/>
              <a:defRPr/>
            </a:pPr>
            <a:r>
              <a:rPr lang="en-US" altLang="zh-TW" sz="2400" dirty="0"/>
              <a:t>Write a program that accepts a sentence as input, and prints the numbers of letters and digits of the sentence on the screen. </a:t>
            </a:r>
          </a:p>
          <a:p>
            <a:pPr marL="274320" lvl="0" indent="-274320">
              <a:spcBef>
                <a:spcPct val="20000"/>
              </a:spcBef>
              <a:buClr>
                <a:schemeClr val="accent2"/>
              </a:buClr>
              <a:buSzPct val="85000"/>
              <a:buFont typeface="Brush Script MT" pitchFamily="66" charset="0"/>
              <a:buChar char="O"/>
              <a:defRPr/>
            </a:pPr>
            <a:r>
              <a:rPr lang="en-US" altLang="zh-TW" sz="2400" dirty="0"/>
              <a:t>Input:			Output:</a:t>
            </a:r>
          </a:p>
          <a:p>
            <a:pPr lvl="0">
              <a:spcBef>
                <a:spcPct val="20000"/>
              </a:spcBef>
              <a:buClr>
                <a:schemeClr val="accent2"/>
              </a:buClr>
              <a:buSzPct val="85000"/>
              <a:defRPr/>
            </a:pPr>
            <a:r>
              <a:rPr lang="en-US" altLang="zh-TW" sz="2400" dirty="0"/>
              <a:t> hello world! 123</a:t>
            </a:r>
            <a:endParaRPr kumimoji="0" lang="zh-TW" alt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TextBox 14">
            <a:extLst>
              <a:ext uri="{FF2B5EF4-FFF2-40B4-BE49-F238E27FC236}">
                <a16:creationId xmlns:a16="http://schemas.microsoft.com/office/drawing/2014/main" id="{BF3988A1-8663-4BC1-AD27-22BC88624E40}"/>
              </a:ext>
            </a:extLst>
          </p:cNvPr>
          <p:cNvSpPr txBox="1"/>
          <p:nvPr/>
        </p:nvSpPr>
        <p:spPr>
          <a:xfrm>
            <a:off x="4819579" y="3633466"/>
            <a:ext cx="4572000" cy="707886"/>
          </a:xfrm>
          <a:prstGeom prst="rect">
            <a:avLst/>
          </a:prstGeom>
          <a:noFill/>
        </p:spPr>
        <p:txBody>
          <a:bodyPr wrap="square">
            <a:spAutoFit/>
          </a:bodyPr>
          <a:lstStyle/>
          <a:p>
            <a:pPr marL="342900" indent="-342900">
              <a:buFont typeface="Wingdings" panose="05000000000000000000" pitchFamily="2" charset="2"/>
              <a:buChar char="§"/>
            </a:pPr>
            <a:r>
              <a:rPr lang="en-US" sz="2000" dirty="0"/>
              <a:t>The number of letters is: 10</a:t>
            </a:r>
          </a:p>
          <a:p>
            <a:pPr marL="342900" indent="-342900">
              <a:buFont typeface="Wingdings" panose="05000000000000000000" pitchFamily="2" charset="2"/>
              <a:buChar char="§"/>
            </a:pPr>
            <a:r>
              <a:rPr lang="en-US" sz="2000" dirty="0"/>
              <a:t>The number of digits is: 3</a:t>
            </a:r>
          </a:p>
        </p:txBody>
      </p:sp>
    </p:spTree>
    <p:extLst>
      <p:ext uri="{BB962C8B-B14F-4D97-AF65-F5344CB8AC3E}">
        <p14:creationId xmlns:p14="http://schemas.microsoft.com/office/powerpoint/2010/main" val="2899534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a:latin typeface="+mn-lt"/>
              </a:rPr>
              <a:t>Exercise 3</a:t>
            </a:r>
            <a:endParaRPr lang="zh-TW" altLang="en-US" sz="4000" dirty="0">
              <a:latin typeface="+mn-lt"/>
            </a:endParaRP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14</a:t>
            </a:fld>
            <a:endParaRPr lang="zh-TW" altLang="en-US"/>
          </a:p>
        </p:txBody>
      </p:sp>
      <p:sp>
        <p:nvSpPr>
          <p:cNvPr id="11" name="內容版面配置區 2"/>
          <p:cNvSpPr txBox="1">
            <a:spLocks/>
          </p:cNvSpPr>
          <p:nvPr/>
        </p:nvSpPr>
        <p:spPr>
          <a:xfrm>
            <a:off x="1463040" y="1697396"/>
            <a:ext cx="6196405" cy="3603812"/>
          </a:xfrm>
          <a:prstGeom prst="rect">
            <a:avLst/>
          </a:prstGeom>
        </p:spPr>
        <p:txBody>
          <a:bodyPr vert="horz" lIns="91440" tIns="45720" rIns="91440" bIns="45720" rtlCol="0" anchor="t">
            <a:normAutofit/>
          </a:bodyPr>
          <a:lstStyle/>
          <a:p>
            <a:pPr marL="274320" lvl="0" indent="-274320" algn="just">
              <a:spcBef>
                <a:spcPct val="20000"/>
              </a:spcBef>
              <a:buClr>
                <a:schemeClr val="accent2"/>
              </a:buClr>
              <a:buSzPct val="85000"/>
              <a:buFont typeface="Brush Script MT" pitchFamily="66" charset="0"/>
              <a:buChar char="O"/>
              <a:defRPr/>
            </a:pPr>
            <a:r>
              <a:rPr lang="en-US" altLang="zh-TW" sz="2400" dirty="0"/>
              <a:t>Write a program that will read the data from input.txt and ask the user to input a number N. If the number N is not listed in the input.txt, it will print -1; otherwise, it will print how many numbers listed in the input.txt less than N.</a:t>
            </a:r>
          </a:p>
          <a:p>
            <a:pPr marL="274320" lvl="0" indent="-274320">
              <a:spcBef>
                <a:spcPct val="20000"/>
              </a:spcBef>
              <a:buClr>
                <a:schemeClr val="accent2"/>
              </a:buClr>
              <a:buSzPct val="85000"/>
              <a:buFont typeface="Brush Script MT" pitchFamily="66" charset="0"/>
              <a:buChar char="O"/>
              <a:defRPr/>
            </a:pPr>
            <a:r>
              <a:rPr lang="en-US" altLang="zh-TW" sz="2400" dirty="0"/>
              <a:t>Input:   Output:</a:t>
            </a:r>
          </a:p>
          <a:p>
            <a:pPr>
              <a:spcBef>
                <a:spcPct val="20000"/>
              </a:spcBef>
              <a:buClr>
                <a:schemeClr val="accent2"/>
              </a:buClr>
              <a:buSzPct val="85000"/>
              <a:defRPr/>
            </a:pPr>
            <a:r>
              <a:rPr kumimoji="0" lang="en-US" altLang="en-US" sz="1800" b="0" i="0" u="none" strike="noStrike" cap="none" normalizeH="0" baseline="0" dirty="0">
                <a:ln>
                  <a:noFill/>
                </a:ln>
                <a:solidFill>
                  <a:schemeClr val="tx1"/>
                </a:solidFill>
                <a:effectLst/>
              </a:rPr>
              <a:t>11</a:t>
            </a:r>
          </a:p>
          <a:p>
            <a:pPr>
              <a:spcBef>
                <a:spcPct val="20000"/>
              </a:spcBef>
              <a:buClr>
                <a:schemeClr val="accent2"/>
              </a:buClr>
              <a:buSzPct val="85000"/>
              <a:defRPr/>
            </a:pPr>
            <a:r>
              <a:rPr lang="en-US" altLang="en-US" dirty="0"/>
              <a:t>22</a:t>
            </a:r>
            <a:r>
              <a:rPr kumimoji="0" lang="en-US" altLang="en-US" sz="1800" b="0" i="0" u="none" strike="noStrike" cap="none" normalizeH="0" baseline="0" dirty="0">
                <a:ln>
                  <a:noFill/>
                </a:ln>
                <a:solidFill>
                  <a:schemeClr val="tx1"/>
                </a:solidFill>
                <a:effectLst/>
              </a:rPr>
              <a:t> </a:t>
            </a:r>
            <a:endParaRPr kumimoji="0" lang="en-US" altLang="en-US" sz="4800" b="0" i="0" u="none" strike="noStrike" cap="none" normalizeH="0" baseline="0" dirty="0">
              <a:ln>
                <a:noFill/>
              </a:ln>
              <a:solidFill>
                <a:schemeClr val="tx1"/>
              </a:solidFill>
              <a:effectLst/>
              <a:latin typeface="Arial" panose="020B0604020202020204" pitchFamily="34" charset="0"/>
            </a:endParaRPr>
          </a:p>
          <a:p>
            <a:pPr lvl="0">
              <a:spcBef>
                <a:spcPct val="20000"/>
              </a:spcBef>
              <a:buClr>
                <a:schemeClr val="accent2"/>
              </a:buClr>
              <a:buSzPct val="85000"/>
              <a:defRPr/>
            </a:pPr>
            <a:endParaRPr kumimoji="0" lang="zh-TW" alt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TextBox 14">
            <a:extLst>
              <a:ext uri="{FF2B5EF4-FFF2-40B4-BE49-F238E27FC236}">
                <a16:creationId xmlns:a16="http://schemas.microsoft.com/office/drawing/2014/main" id="{BF3988A1-8663-4BC1-AD27-22BC88624E40}"/>
              </a:ext>
            </a:extLst>
          </p:cNvPr>
          <p:cNvSpPr txBox="1"/>
          <p:nvPr/>
        </p:nvSpPr>
        <p:spPr>
          <a:xfrm>
            <a:off x="2987824" y="4375398"/>
            <a:ext cx="4572000" cy="707886"/>
          </a:xfrm>
          <a:prstGeom prst="rect">
            <a:avLst/>
          </a:prstGeom>
          <a:noFill/>
        </p:spPr>
        <p:txBody>
          <a:bodyPr wrap="square">
            <a:spAutoFit/>
          </a:bodyPr>
          <a:lstStyle/>
          <a:p>
            <a:r>
              <a:rPr lang="en-US" sz="2000" dirty="0"/>
              <a:t> 3</a:t>
            </a:r>
          </a:p>
          <a:p>
            <a:r>
              <a:rPr lang="en-US" sz="2000" dirty="0"/>
              <a:t>-1</a:t>
            </a:r>
          </a:p>
        </p:txBody>
      </p:sp>
      <p:pic>
        <p:nvPicPr>
          <p:cNvPr id="3" name="圖片 2"/>
          <p:cNvPicPr>
            <a:picLocks noChangeAspect="1"/>
          </p:cNvPicPr>
          <p:nvPr/>
        </p:nvPicPr>
        <p:blipFill>
          <a:blip r:embed="rId2"/>
          <a:stretch>
            <a:fillRect/>
          </a:stretch>
        </p:blipFill>
        <p:spPr>
          <a:xfrm>
            <a:off x="5461052" y="3762670"/>
            <a:ext cx="2066925" cy="2238375"/>
          </a:xfrm>
          <a:prstGeom prst="rect">
            <a:avLst/>
          </a:prstGeom>
        </p:spPr>
      </p:pic>
    </p:spTree>
    <p:extLst>
      <p:ext uri="{BB962C8B-B14F-4D97-AF65-F5344CB8AC3E}">
        <p14:creationId xmlns:p14="http://schemas.microsoft.com/office/powerpoint/2010/main" val="2088382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Franklin Gothic Book" panose="020B0503020102020204" pitchFamily="34" charset="0"/>
              </a:rPr>
              <a:t>Objectives</a:t>
            </a:r>
            <a:endParaRPr lang="zh-TW" altLang="en-US" sz="4000" dirty="0">
              <a:latin typeface="Franklin Gothic Book" panose="020B0503020102020204" pitchFamily="34" charset="0"/>
            </a:endParaRPr>
          </a:p>
        </p:txBody>
      </p:sp>
      <p:sp>
        <p:nvSpPr>
          <p:cNvPr id="3" name="內容版面配置區 2"/>
          <p:cNvSpPr>
            <a:spLocks noGrp="1"/>
          </p:cNvSpPr>
          <p:nvPr>
            <p:ph idx="1"/>
          </p:nvPr>
        </p:nvSpPr>
        <p:spPr/>
        <p:txBody>
          <a:bodyPr/>
          <a:lstStyle/>
          <a:p>
            <a:r>
              <a:rPr lang="en-US" altLang="zh-TW" dirty="0"/>
              <a:t>This chapter </a:t>
            </a:r>
            <a:r>
              <a:rPr lang="vi-VN" altLang="zh-TW" dirty="0"/>
              <a:t>introduces:</a:t>
            </a:r>
            <a:endParaRPr lang="en-US" altLang="zh-TW" dirty="0"/>
          </a:p>
          <a:p>
            <a:pPr marL="822960" lvl="1" indent="-457200">
              <a:buFont typeface="+mj-lt"/>
              <a:buAutoNum type="arabicPeriod"/>
            </a:pPr>
            <a:r>
              <a:rPr lang="en-US" altLang="zh-TW" dirty="0"/>
              <a:t>Introduction to a function</a:t>
            </a:r>
          </a:p>
          <a:p>
            <a:pPr marL="822960" lvl="1" indent="-457200">
              <a:buFont typeface="+mj-lt"/>
              <a:buAutoNum type="arabicPeriod"/>
            </a:pPr>
            <a:r>
              <a:rPr lang="en-US" altLang="zh-TW" dirty="0"/>
              <a:t>Writing a function</a:t>
            </a:r>
          </a:p>
          <a:p>
            <a:pPr marL="822960" lvl="1" indent="-457200">
              <a:buFont typeface="+mj-lt"/>
              <a:buAutoNum type="arabicPeriod"/>
            </a:pPr>
            <a:r>
              <a:rPr lang="en-US" altLang="zh-TW" dirty="0"/>
              <a:t>Scope of variables in a function</a:t>
            </a: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2</a:t>
            </a:fld>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Function</a:t>
            </a:r>
            <a:endParaRPr lang="zh-TW" altLang="en-US" sz="4000" dirty="0">
              <a:latin typeface="+mn-lt"/>
            </a:endParaRPr>
          </a:p>
        </p:txBody>
      </p:sp>
      <p:sp>
        <p:nvSpPr>
          <p:cNvPr id="3" name="內容版面配置區 2"/>
          <p:cNvSpPr>
            <a:spLocks noGrp="1"/>
          </p:cNvSpPr>
          <p:nvPr>
            <p:ph idx="1"/>
          </p:nvPr>
        </p:nvSpPr>
        <p:spPr/>
        <p:txBody>
          <a:bodyPr/>
          <a:lstStyle/>
          <a:p>
            <a:pPr algn="just"/>
            <a:r>
              <a:rPr lang="en-US" altLang="zh-TW" dirty="0"/>
              <a:t>Function is an independent program block that can perform specific code</a:t>
            </a:r>
          </a:p>
          <a:p>
            <a:pPr algn="just"/>
            <a:r>
              <a:rPr lang="en-US" altLang="zh-TW" dirty="0"/>
              <a:t>The program can call the defined function to execute the specified program</a:t>
            </a:r>
          </a:p>
          <a:p>
            <a:pPr algn="just"/>
            <a:r>
              <a:rPr lang="en-US" altLang="zh-TW" dirty="0"/>
              <a:t>The code of the function can be reused</a:t>
            </a:r>
            <a:r>
              <a:rPr lang="zh-TW" altLang="en-US" dirty="0"/>
              <a:t> </a:t>
            </a:r>
            <a:r>
              <a:rPr lang="en-US" altLang="zh-TW" dirty="0"/>
              <a:t>and is easy to maintenance</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Function</a:t>
            </a:r>
            <a:endParaRPr lang="zh-TW" altLang="en-US" sz="4000" dirty="0">
              <a:latin typeface="+mn-lt"/>
            </a:endParaRPr>
          </a:p>
        </p:txBody>
      </p:sp>
      <p:sp>
        <p:nvSpPr>
          <p:cNvPr id="3" name="內容版面配置區 2"/>
          <p:cNvSpPr>
            <a:spLocks noGrp="1"/>
          </p:cNvSpPr>
          <p:nvPr>
            <p:ph idx="1"/>
          </p:nvPr>
        </p:nvSpPr>
        <p:spPr>
          <a:xfrm>
            <a:off x="1258981" y="1632481"/>
            <a:ext cx="6965244" cy="2887752"/>
          </a:xfrm>
        </p:spPr>
        <p:txBody>
          <a:bodyPr>
            <a:noAutofit/>
          </a:bodyPr>
          <a:lstStyle/>
          <a:p>
            <a:pPr algn="just"/>
            <a:r>
              <a:rPr lang="en-US" altLang="zh-TW" dirty="0"/>
              <a:t>A function is defined using the </a:t>
            </a:r>
            <a:r>
              <a:rPr lang="en-US" altLang="zh-TW" dirty="0" err="1"/>
              <a:t>def</a:t>
            </a:r>
            <a:r>
              <a:rPr lang="en-US" altLang="zh-TW" dirty="0"/>
              <a:t> keyword</a:t>
            </a:r>
          </a:p>
          <a:p>
            <a:pPr algn="just"/>
            <a:r>
              <a:rPr lang="en-US" altLang="zh-TW" dirty="0"/>
              <a:t>The code in the function needs to be separated from other programs by indentation</a:t>
            </a:r>
          </a:p>
          <a:p>
            <a:pPr algn="just"/>
            <a:r>
              <a:rPr lang="en-US" altLang="zh-TW" dirty="0"/>
              <a:t>To call a function, use the function name followed by parenthesis</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4</a:t>
            </a:fld>
            <a:endParaRPr lang="zh-TW" altLang="en-US"/>
          </a:p>
        </p:txBody>
      </p:sp>
      <p:sp>
        <p:nvSpPr>
          <p:cNvPr id="5" name="文字方塊 4"/>
          <p:cNvSpPr txBox="1"/>
          <p:nvPr/>
        </p:nvSpPr>
        <p:spPr>
          <a:xfrm>
            <a:off x="2411759" y="4272677"/>
            <a:ext cx="5976423"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altLang="zh-TW" dirty="0">
                <a:solidFill>
                  <a:srgbClr val="9900CC"/>
                </a:solidFill>
              </a:rPr>
              <a:t>def</a:t>
            </a:r>
            <a:r>
              <a:rPr lang="en-US" altLang="zh-TW" dirty="0">
                <a:solidFill>
                  <a:schemeClr val="tx1"/>
                </a:solidFill>
              </a:rPr>
              <a:t> </a:t>
            </a:r>
            <a:r>
              <a:rPr lang="en-US" altLang="zh-TW" dirty="0" err="1">
                <a:solidFill>
                  <a:srgbClr val="0000FF"/>
                </a:solidFill>
              </a:rPr>
              <a:t>MyFunction</a:t>
            </a:r>
            <a:r>
              <a:rPr lang="en-US" altLang="zh-TW" dirty="0">
                <a:solidFill>
                  <a:schemeClr val="tx1"/>
                </a:solidFill>
              </a:rPr>
              <a:t>():</a:t>
            </a:r>
          </a:p>
          <a:p>
            <a:pPr algn="just"/>
            <a:r>
              <a:rPr lang="en-US" altLang="zh-TW" dirty="0">
                <a:solidFill>
                  <a:schemeClr val="tx1"/>
                </a:solidFill>
              </a:rPr>
              <a:t>    </a:t>
            </a:r>
            <a:r>
              <a:rPr lang="en-US" altLang="zh-TW" dirty="0">
                <a:solidFill>
                  <a:srgbClr val="00B050"/>
                </a:solidFill>
              </a:rPr>
              <a:t>'''</a:t>
            </a:r>
          </a:p>
          <a:p>
            <a:pPr algn="just"/>
            <a:r>
              <a:rPr lang="en-US" altLang="zh-TW" dirty="0">
                <a:solidFill>
                  <a:srgbClr val="00B050"/>
                </a:solidFill>
              </a:rPr>
              <a:t>    Function content</a:t>
            </a:r>
          </a:p>
          <a:p>
            <a:pPr algn="just"/>
            <a:r>
              <a:rPr lang="zh-TW" altLang="en-US" dirty="0">
                <a:solidFill>
                  <a:srgbClr val="00B050"/>
                </a:solidFill>
              </a:rPr>
              <a:t>    </a:t>
            </a:r>
            <a:r>
              <a:rPr lang="en-US" altLang="zh-TW" dirty="0">
                <a:solidFill>
                  <a:srgbClr val="00B050"/>
                </a:solidFill>
              </a:rPr>
              <a:t>............</a:t>
            </a:r>
          </a:p>
          <a:p>
            <a:pPr algn="just"/>
            <a:r>
              <a:rPr lang="en-US" altLang="zh-TW" dirty="0">
                <a:solidFill>
                  <a:srgbClr val="00B050"/>
                </a:solidFill>
              </a:rPr>
              <a:t>    '‘’</a:t>
            </a:r>
          </a:p>
          <a:p>
            <a:pPr algn="just"/>
            <a:r>
              <a:rPr lang="en-US" altLang="zh-TW" dirty="0">
                <a:solidFill>
                  <a:srgbClr val="FF0000"/>
                </a:solidFill>
              </a:rPr>
              <a:t>#The indented blocks are function content</a:t>
            </a:r>
            <a:r>
              <a:rPr lang="zh-TW" altLang="en-US" dirty="0">
                <a:solidFill>
                  <a:srgbClr val="FF0000"/>
                </a:solidFill>
              </a:rPr>
              <a:t> </a:t>
            </a:r>
            <a:r>
              <a:rPr lang="en-US" altLang="zh-TW" dirty="0">
                <a:solidFill>
                  <a:srgbClr val="FF0000"/>
                </a:solidFill>
              </a:rPr>
              <a:t>of </a:t>
            </a:r>
            <a:r>
              <a:rPr lang="en-US" altLang="zh-TW" dirty="0" err="1">
                <a:solidFill>
                  <a:srgbClr val="FF0000"/>
                </a:solidFill>
              </a:rPr>
              <a:t>MyFunction</a:t>
            </a:r>
            <a:r>
              <a:rPr lang="en-US" altLang="zh-TW" dirty="0">
                <a:solidFill>
                  <a:srgbClr val="FF0000"/>
                </a:solidFill>
              </a:rPr>
              <a:t>()</a:t>
            </a:r>
          </a:p>
          <a:p>
            <a:pPr algn="just"/>
            <a:r>
              <a:rPr lang="en-US" altLang="zh-TW" dirty="0">
                <a:solidFill>
                  <a:srgbClr val="FF0000"/>
                </a:solidFill>
              </a:rPr>
              <a:t>#Use the function name() to call the function</a:t>
            </a:r>
          </a:p>
        </p:txBody>
      </p:sp>
      <p:cxnSp>
        <p:nvCxnSpPr>
          <p:cNvPr id="8" name="直線單箭頭接點 7"/>
          <p:cNvCxnSpPr/>
          <p:nvPr/>
        </p:nvCxnSpPr>
        <p:spPr>
          <a:xfrm flipH="1">
            <a:off x="3707904" y="4132072"/>
            <a:ext cx="432048" cy="195947"/>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4211960" y="3958687"/>
            <a:ext cx="2160240" cy="369332"/>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dirty="0" err="1"/>
              <a:t>function_name</a:t>
            </a:r>
            <a:r>
              <a:rPr lang="en-US" altLang="zh-TW" dirty="0"/>
              <a:t>() </a:t>
            </a:r>
            <a:endParaRPr lang="zh-TW" altLang="en-US" dirty="0"/>
          </a:p>
        </p:txBody>
      </p:sp>
      <p:sp>
        <p:nvSpPr>
          <p:cNvPr id="10" name="文字方塊 9"/>
          <p:cNvSpPr txBox="1"/>
          <p:nvPr/>
        </p:nvSpPr>
        <p:spPr>
          <a:xfrm>
            <a:off x="235225" y="3958439"/>
            <a:ext cx="1916708" cy="646331"/>
          </a:xfrm>
          <a:prstGeom prst="rect">
            <a:avLst/>
          </a:prstGeom>
          <a:ln>
            <a:solidFill>
              <a:srgbClr val="7030A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dirty="0"/>
              <a:t>The keyword to define a function</a:t>
            </a:r>
            <a:endParaRPr lang="zh-TW" altLang="en-US" dirty="0"/>
          </a:p>
        </p:txBody>
      </p:sp>
      <p:cxnSp>
        <p:nvCxnSpPr>
          <p:cNvPr id="12" name="直線單箭頭接點 11"/>
          <p:cNvCxnSpPr>
            <a:cxnSpLocks/>
          </p:cNvCxnSpPr>
          <p:nvPr/>
        </p:nvCxnSpPr>
        <p:spPr>
          <a:xfrm>
            <a:off x="2051720" y="4475105"/>
            <a:ext cx="504056" cy="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7608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81968" y="582151"/>
            <a:ext cx="6965245" cy="1202485"/>
          </a:xfrm>
        </p:spPr>
        <p:txBody>
          <a:bodyPr>
            <a:normAutofit/>
          </a:bodyPr>
          <a:lstStyle/>
          <a:p>
            <a:r>
              <a:rPr lang="en-US" altLang="zh-TW" sz="4000" dirty="0">
                <a:latin typeface="+mn-lt"/>
              </a:rPr>
              <a:t>Function</a:t>
            </a:r>
            <a:endParaRPr lang="zh-TW" altLang="en-US" sz="4000" dirty="0">
              <a:latin typeface="+mn-lt"/>
            </a:endParaRPr>
          </a:p>
        </p:txBody>
      </p:sp>
      <p:sp>
        <p:nvSpPr>
          <p:cNvPr id="3" name="內容版面配置區 2"/>
          <p:cNvSpPr>
            <a:spLocks noGrp="1"/>
          </p:cNvSpPr>
          <p:nvPr>
            <p:ph idx="1"/>
          </p:nvPr>
        </p:nvSpPr>
        <p:spPr>
          <a:xfrm>
            <a:off x="958348" y="1522300"/>
            <a:ext cx="7502084" cy="1939578"/>
          </a:xfrm>
        </p:spPr>
        <p:txBody>
          <a:bodyPr>
            <a:noAutofit/>
          </a:bodyPr>
          <a:lstStyle/>
          <a:p>
            <a:pPr algn="just"/>
            <a:r>
              <a:rPr lang="en-US" altLang="zh-TW" dirty="0"/>
              <a:t>When the main program calls a function, the code in the function will be executed</a:t>
            </a:r>
          </a:p>
          <a:p>
            <a:pPr algn="just"/>
            <a:r>
              <a:rPr lang="en-US" altLang="zh-TW" dirty="0"/>
              <a:t>After completing the execution of the code in the function, the function result will be sent back to the caller</a:t>
            </a: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5</a:t>
            </a:fld>
            <a:endParaRPr lang="zh-TW" altLang="en-US"/>
          </a:p>
        </p:txBody>
      </p:sp>
      <p:sp>
        <p:nvSpPr>
          <p:cNvPr id="5" name="文字方塊 4"/>
          <p:cNvSpPr txBox="1"/>
          <p:nvPr/>
        </p:nvSpPr>
        <p:spPr>
          <a:xfrm>
            <a:off x="2051720" y="3881450"/>
            <a:ext cx="6408712"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zh-TW" dirty="0">
                <a:solidFill>
                  <a:schemeClr val="tx1"/>
                </a:solidFill>
              </a:rPr>
              <a:t>def </a:t>
            </a:r>
            <a:r>
              <a:rPr lang="en-US" altLang="zh-TW" dirty="0" err="1">
                <a:solidFill>
                  <a:srgbClr val="0000FF"/>
                </a:solidFill>
              </a:rPr>
              <a:t>SayHello</a:t>
            </a:r>
            <a:r>
              <a:rPr lang="en-US" altLang="zh-TW" dirty="0">
                <a:solidFill>
                  <a:schemeClr val="tx1"/>
                </a:solidFill>
              </a:rPr>
              <a:t>():</a:t>
            </a:r>
            <a:r>
              <a:rPr lang="en-US" altLang="zh-TW" dirty="0">
                <a:solidFill>
                  <a:srgbClr val="FF0000"/>
                </a:solidFill>
              </a:rPr>
              <a:t>#the function needs to be defined before calling</a:t>
            </a:r>
          </a:p>
          <a:p>
            <a:r>
              <a:rPr lang="en-US" altLang="zh-TW" dirty="0">
                <a:solidFill>
                  <a:schemeClr val="tx1"/>
                </a:solidFill>
              </a:rPr>
              <a:t>    print(</a:t>
            </a:r>
            <a:r>
              <a:rPr lang="en-US" altLang="zh-TW" dirty="0">
                <a:solidFill>
                  <a:srgbClr val="00B050"/>
                </a:solidFill>
              </a:rPr>
              <a:t>'Hello'</a:t>
            </a:r>
            <a:r>
              <a:rPr lang="en-US" altLang="zh-TW" dirty="0">
                <a:solidFill>
                  <a:schemeClr val="tx1"/>
                </a:solidFill>
              </a:rPr>
              <a:t>)</a:t>
            </a:r>
          </a:p>
          <a:p>
            <a:r>
              <a:rPr lang="en-US" altLang="zh-TW" dirty="0">
                <a:solidFill>
                  <a:schemeClr val="tx1"/>
                </a:solidFill>
              </a:rPr>
              <a:t>    print(</a:t>
            </a:r>
            <a:r>
              <a:rPr lang="en-US" altLang="zh-TW" dirty="0">
                <a:solidFill>
                  <a:srgbClr val="00B050"/>
                </a:solidFill>
              </a:rPr>
              <a:t>'Good morning!'</a:t>
            </a:r>
            <a:r>
              <a:rPr lang="en-US" altLang="zh-TW" dirty="0">
                <a:solidFill>
                  <a:schemeClr val="tx1"/>
                </a:solidFill>
              </a:rPr>
              <a:t>)</a:t>
            </a:r>
          </a:p>
          <a:p>
            <a:endParaRPr lang="en-US" altLang="zh-TW" dirty="0">
              <a:solidFill>
                <a:schemeClr val="tx1"/>
              </a:solidFill>
            </a:endParaRPr>
          </a:p>
          <a:p>
            <a:r>
              <a:rPr lang="en-US" altLang="zh-TW" dirty="0">
                <a:solidFill>
                  <a:schemeClr val="tx1"/>
                </a:solidFill>
              </a:rPr>
              <a:t>print(</a:t>
            </a:r>
            <a:r>
              <a:rPr lang="en-US" altLang="zh-TW" dirty="0">
                <a:solidFill>
                  <a:srgbClr val="00B050"/>
                </a:solidFill>
              </a:rPr>
              <a:t>'Hi.'</a:t>
            </a:r>
            <a:r>
              <a:rPr lang="en-US" altLang="zh-TW" dirty="0">
                <a:solidFill>
                  <a:schemeClr val="tx1"/>
                </a:solidFill>
              </a:rPr>
              <a:t>)</a:t>
            </a:r>
          </a:p>
          <a:p>
            <a:r>
              <a:rPr lang="en-US" altLang="zh-TW" dirty="0" err="1">
                <a:solidFill>
                  <a:srgbClr val="0000FF"/>
                </a:solidFill>
              </a:rPr>
              <a:t>SayHello</a:t>
            </a:r>
            <a:r>
              <a:rPr lang="en-US" altLang="zh-TW" dirty="0">
                <a:solidFill>
                  <a:schemeClr val="tx1"/>
                </a:solidFill>
              </a:rPr>
              <a:t>()</a:t>
            </a:r>
          </a:p>
          <a:p>
            <a:r>
              <a:rPr lang="en-US" altLang="zh-TW" dirty="0">
                <a:solidFill>
                  <a:schemeClr val="tx1"/>
                </a:solidFill>
              </a:rPr>
              <a:t>print(</a:t>
            </a:r>
            <a:r>
              <a:rPr lang="en-US" altLang="zh-TW" dirty="0">
                <a:solidFill>
                  <a:srgbClr val="00B050"/>
                </a:solidFill>
              </a:rPr>
              <a:t>'Nice to meet you.'</a:t>
            </a:r>
            <a:r>
              <a:rPr lang="en-US" altLang="zh-TW" dirty="0">
                <a:solidFill>
                  <a:schemeClr val="tx1"/>
                </a:solidFill>
              </a:rPr>
              <a:t>)</a:t>
            </a:r>
          </a:p>
        </p:txBody>
      </p:sp>
      <p:sp>
        <p:nvSpPr>
          <p:cNvPr id="6" name="左大括弧 5"/>
          <p:cNvSpPr/>
          <p:nvPr/>
        </p:nvSpPr>
        <p:spPr>
          <a:xfrm>
            <a:off x="2195736" y="4221088"/>
            <a:ext cx="288032" cy="497091"/>
          </a:xfrm>
          <a:prstGeom prst="leftBrace">
            <a:avLst>
              <a:gd name="adj1" fmla="val 8333"/>
              <a:gd name="adj2" fmla="val 50000"/>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zh-TW" altLang="en-US"/>
          </a:p>
        </p:txBody>
      </p:sp>
      <p:sp>
        <p:nvSpPr>
          <p:cNvPr id="13" name="文字方塊 12"/>
          <p:cNvSpPr txBox="1"/>
          <p:nvPr/>
        </p:nvSpPr>
        <p:spPr>
          <a:xfrm>
            <a:off x="683568" y="3938471"/>
            <a:ext cx="1368152" cy="17543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zh-TW" dirty="0"/>
              <a:t>The indented block includes function content</a:t>
            </a:r>
            <a:endParaRPr lang="zh-TW" altLang="en-US" dirty="0"/>
          </a:p>
        </p:txBody>
      </p:sp>
      <p:pic>
        <p:nvPicPr>
          <p:cNvPr id="7" name="Picture 2" descr="C:\Users\SHWang\Desktop\高應\碩士\Python\ppt\上課檔案\resources\7_example_5.jpg"/>
          <p:cNvPicPr>
            <a:picLocks noChangeAspect="1" noChangeArrowheads="1"/>
          </p:cNvPicPr>
          <p:nvPr/>
        </p:nvPicPr>
        <p:blipFill>
          <a:blip r:embed="rId2" cstate="print"/>
          <a:srcRect/>
          <a:stretch>
            <a:fillRect/>
          </a:stretch>
        </p:blipFill>
        <p:spPr bwMode="auto">
          <a:xfrm>
            <a:off x="5652120" y="5012803"/>
            <a:ext cx="1512168" cy="713488"/>
          </a:xfrm>
          <a:prstGeom prst="rect">
            <a:avLst/>
          </a:prstGeom>
          <a:noFill/>
          <a:ln>
            <a:solidFill>
              <a:schemeClr val="tx1"/>
            </a:solidFill>
          </a:ln>
        </p:spPr>
      </p:pic>
      <p:sp>
        <p:nvSpPr>
          <p:cNvPr id="16" name="文字方塊 15"/>
          <p:cNvSpPr txBox="1"/>
          <p:nvPr/>
        </p:nvSpPr>
        <p:spPr>
          <a:xfrm>
            <a:off x="5580112" y="4646171"/>
            <a:ext cx="1872208" cy="369332"/>
          </a:xfrm>
          <a:prstGeom prst="rect">
            <a:avLst/>
          </a:prstGeom>
          <a:noFill/>
        </p:spPr>
        <p:txBody>
          <a:bodyPr wrap="square" rtlCol="0">
            <a:spAutoFit/>
          </a:bodyPr>
          <a:lstStyle/>
          <a:p>
            <a:r>
              <a:rPr lang="en-US" altLang="zh-TW" dirty="0"/>
              <a:t>Program output:</a:t>
            </a:r>
            <a:endParaRPr lang="zh-TW" altLang="en-US" dirty="0"/>
          </a:p>
        </p:txBody>
      </p:sp>
    </p:spTree>
    <p:extLst>
      <p:ext uri="{BB962C8B-B14F-4D97-AF65-F5344CB8AC3E}">
        <p14:creationId xmlns:p14="http://schemas.microsoft.com/office/powerpoint/2010/main" val="2927608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Function</a:t>
            </a:r>
            <a:endParaRPr lang="zh-TW" altLang="en-US" sz="4000" dirty="0">
              <a:latin typeface="+mn-lt"/>
            </a:endParaRPr>
          </a:p>
        </p:txBody>
      </p:sp>
      <p:sp>
        <p:nvSpPr>
          <p:cNvPr id="3" name="內容版面配置區 2"/>
          <p:cNvSpPr>
            <a:spLocks noGrp="1"/>
          </p:cNvSpPr>
          <p:nvPr>
            <p:ph idx="1"/>
          </p:nvPr>
        </p:nvSpPr>
        <p:spPr/>
        <p:txBody>
          <a:bodyPr/>
          <a:lstStyle/>
          <a:p>
            <a:pPr algn="just"/>
            <a:r>
              <a:rPr lang="en-US" altLang="zh-TW" dirty="0"/>
              <a:t>Function can also declare variables, such as integer, floating-point number, or string</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6</a:t>
            </a:fld>
            <a:endParaRPr lang="zh-TW" altLang="en-US"/>
          </a:p>
        </p:txBody>
      </p:sp>
      <p:sp>
        <p:nvSpPr>
          <p:cNvPr id="5" name="文字方塊 4"/>
          <p:cNvSpPr txBox="1"/>
          <p:nvPr/>
        </p:nvSpPr>
        <p:spPr>
          <a:xfrm>
            <a:off x="2051719" y="4228053"/>
            <a:ext cx="3259999" cy="258532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zh-TW" dirty="0">
                <a:solidFill>
                  <a:srgbClr val="7030A0"/>
                </a:solidFill>
              </a:rPr>
              <a:t>def</a:t>
            </a:r>
            <a:r>
              <a:rPr lang="en-US" altLang="zh-TW" dirty="0">
                <a:solidFill>
                  <a:sysClr val="windowText" lastClr="000000"/>
                </a:solidFill>
              </a:rPr>
              <a:t> </a:t>
            </a:r>
            <a:r>
              <a:rPr lang="en-US" altLang="zh-TW" dirty="0" err="1">
                <a:solidFill>
                  <a:srgbClr val="0000FF"/>
                </a:solidFill>
              </a:rPr>
              <a:t>show_num</a:t>
            </a:r>
            <a:r>
              <a:rPr lang="en-US" altLang="zh-TW" dirty="0">
                <a:solidFill>
                  <a:sysClr val="windowText" lastClr="000000"/>
                </a:solidFill>
              </a:rPr>
              <a:t>():</a:t>
            </a:r>
          </a:p>
          <a:p>
            <a:r>
              <a:rPr lang="en-US" altLang="zh-TW" dirty="0">
                <a:solidFill>
                  <a:sysClr val="windowText" lastClr="000000"/>
                </a:solidFill>
              </a:rPr>
              <a:t>    a = 1</a:t>
            </a:r>
          </a:p>
          <a:p>
            <a:r>
              <a:rPr lang="en-US" altLang="zh-TW" dirty="0">
                <a:solidFill>
                  <a:sysClr val="windowText" lastClr="000000"/>
                </a:solidFill>
              </a:rPr>
              <a:t>    while a &lt;= 16:</a:t>
            </a:r>
          </a:p>
          <a:p>
            <a:r>
              <a:rPr lang="en-US" altLang="zh-TW" dirty="0">
                <a:solidFill>
                  <a:sysClr val="windowText" lastClr="000000"/>
                </a:solidFill>
              </a:rPr>
              <a:t>        print(a, end=' ')</a:t>
            </a:r>
          </a:p>
          <a:p>
            <a:r>
              <a:rPr lang="en-US" altLang="zh-TW" dirty="0">
                <a:solidFill>
                  <a:sysClr val="windowText" lastClr="000000"/>
                </a:solidFill>
              </a:rPr>
              <a:t>        a *= 2</a:t>
            </a:r>
          </a:p>
          <a:p>
            <a:r>
              <a:rPr lang="en-US" altLang="zh-TW" dirty="0">
                <a:solidFill>
                  <a:sysClr val="windowText" lastClr="000000"/>
                </a:solidFill>
              </a:rPr>
              <a:t>    print()</a:t>
            </a:r>
          </a:p>
          <a:p>
            <a:r>
              <a:rPr lang="en-US" altLang="zh-TW" dirty="0">
                <a:solidFill>
                  <a:srgbClr val="FF0000"/>
                </a:solidFill>
              </a:rPr>
              <a:t>#The main program</a:t>
            </a:r>
          </a:p>
          <a:p>
            <a:r>
              <a:rPr lang="en-US" altLang="zh-TW" dirty="0">
                <a:solidFill>
                  <a:srgbClr val="0000FF"/>
                </a:solidFill>
              </a:rPr>
              <a:t>show_num</a:t>
            </a:r>
            <a:r>
              <a:rPr lang="en-US" altLang="zh-TW" dirty="0">
                <a:solidFill>
                  <a:sysClr val="windowText" lastClr="000000"/>
                </a:solidFill>
              </a:rPr>
              <a:t>()</a:t>
            </a:r>
            <a:r>
              <a:rPr lang="en-US" altLang="zh-TW" dirty="0">
                <a:solidFill>
                  <a:srgbClr val="FF0000"/>
                </a:solidFill>
              </a:rPr>
              <a:t># Call the function</a:t>
            </a:r>
          </a:p>
          <a:p>
            <a:r>
              <a:rPr lang="en-US" altLang="zh-TW" dirty="0" err="1">
                <a:solidFill>
                  <a:srgbClr val="0000FF"/>
                </a:solidFill>
              </a:rPr>
              <a:t>show_num</a:t>
            </a:r>
            <a:r>
              <a:rPr lang="en-US" altLang="zh-TW" dirty="0">
                <a:solidFill>
                  <a:sysClr val="windowText" lastClr="000000"/>
                </a:solidFill>
              </a:rPr>
              <a:t>()</a:t>
            </a:r>
            <a:r>
              <a:rPr lang="en-US" altLang="zh-TW" dirty="0">
                <a:solidFill>
                  <a:srgbClr val="FF0000"/>
                </a:solidFill>
              </a:rPr>
              <a:t> # Call it again</a:t>
            </a:r>
          </a:p>
        </p:txBody>
      </p:sp>
      <p:sp>
        <p:nvSpPr>
          <p:cNvPr id="6" name="左大括弧 5"/>
          <p:cNvSpPr/>
          <p:nvPr/>
        </p:nvSpPr>
        <p:spPr>
          <a:xfrm>
            <a:off x="1979712" y="4588093"/>
            <a:ext cx="288032" cy="1368152"/>
          </a:xfrm>
          <a:prstGeom prst="leftBrace">
            <a:avLst>
              <a:gd name="adj1" fmla="val 8333"/>
              <a:gd name="adj2" fmla="val 50000"/>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zh-TW" altLang="en-US"/>
          </a:p>
        </p:txBody>
      </p:sp>
      <p:cxnSp>
        <p:nvCxnSpPr>
          <p:cNvPr id="8" name="直線單箭頭接點 7"/>
          <p:cNvCxnSpPr/>
          <p:nvPr/>
        </p:nvCxnSpPr>
        <p:spPr>
          <a:xfrm flipH="1">
            <a:off x="3131840" y="4012029"/>
            <a:ext cx="72008" cy="288032"/>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3122960" y="3623218"/>
            <a:ext cx="2160240" cy="369332"/>
          </a:xfrm>
          <a:prstGeom prst="rect">
            <a:avLst/>
          </a:prstGeom>
          <a:ln>
            <a:solidFill>
              <a:srgbClr val="0000FF"/>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dirty="0" err="1"/>
              <a:t>function_name</a:t>
            </a:r>
            <a:r>
              <a:rPr lang="en-US" altLang="zh-TW" dirty="0"/>
              <a:t>() </a:t>
            </a:r>
            <a:endParaRPr lang="zh-TW" altLang="en-US" dirty="0"/>
          </a:p>
        </p:txBody>
      </p:sp>
      <p:sp>
        <p:nvSpPr>
          <p:cNvPr id="10" name="文字方塊 9"/>
          <p:cNvSpPr txBox="1"/>
          <p:nvPr/>
        </p:nvSpPr>
        <p:spPr>
          <a:xfrm>
            <a:off x="1095023" y="3356992"/>
            <a:ext cx="1820793" cy="646331"/>
          </a:xfrm>
          <a:prstGeom prst="rect">
            <a:avLst/>
          </a:prstGeom>
          <a:ln>
            <a:solidFill>
              <a:srgbClr val="7030A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zh-TW" dirty="0"/>
              <a:t>The keyword to define a function</a:t>
            </a:r>
            <a:endParaRPr lang="zh-TW" altLang="en-US" dirty="0"/>
          </a:p>
        </p:txBody>
      </p:sp>
      <p:cxnSp>
        <p:nvCxnSpPr>
          <p:cNvPr id="12" name="直線單箭頭接點 11"/>
          <p:cNvCxnSpPr>
            <a:stCxn id="10" idx="2"/>
          </p:cNvCxnSpPr>
          <p:nvPr/>
        </p:nvCxnSpPr>
        <p:spPr>
          <a:xfrm>
            <a:off x="2005420" y="4003323"/>
            <a:ext cx="334332" cy="289774"/>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3" name="文字方塊 12"/>
          <p:cNvSpPr txBox="1"/>
          <p:nvPr/>
        </p:nvSpPr>
        <p:spPr>
          <a:xfrm>
            <a:off x="539552" y="4941168"/>
            <a:ext cx="1440160" cy="17543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zh-TW" dirty="0"/>
              <a:t>The indented block includes function content</a:t>
            </a:r>
            <a:endParaRPr lang="zh-TW" altLang="en-US" dirty="0"/>
          </a:p>
        </p:txBody>
      </p:sp>
      <p:pic>
        <p:nvPicPr>
          <p:cNvPr id="1026" name="Picture 2" descr="C:\Users\SHWang\Desktop\高應\碩士\Python\ppt\resources\7_example_1.jpg"/>
          <p:cNvPicPr>
            <a:picLocks noChangeAspect="1" noChangeArrowheads="1"/>
          </p:cNvPicPr>
          <p:nvPr/>
        </p:nvPicPr>
        <p:blipFill>
          <a:blip r:embed="rId2" cstate="print"/>
          <a:srcRect/>
          <a:stretch>
            <a:fillRect/>
          </a:stretch>
        </p:blipFill>
        <p:spPr bwMode="auto">
          <a:xfrm>
            <a:off x="5599751" y="5814556"/>
            <a:ext cx="1420521" cy="504056"/>
          </a:xfrm>
          <a:prstGeom prst="rect">
            <a:avLst/>
          </a:prstGeom>
          <a:noFill/>
          <a:ln>
            <a:solidFill>
              <a:schemeClr val="tx1"/>
            </a:solidFill>
          </a:ln>
        </p:spPr>
      </p:pic>
      <p:sp>
        <p:nvSpPr>
          <p:cNvPr id="15" name="文字方塊 14"/>
          <p:cNvSpPr txBox="1"/>
          <p:nvPr/>
        </p:nvSpPr>
        <p:spPr>
          <a:xfrm>
            <a:off x="5508104" y="5373216"/>
            <a:ext cx="1944216" cy="369332"/>
          </a:xfrm>
          <a:prstGeom prst="rect">
            <a:avLst/>
          </a:prstGeom>
          <a:noFill/>
        </p:spPr>
        <p:txBody>
          <a:bodyPr wrap="square" rtlCol="0">
            <a:spAutoFit/>
          </a:bodyPr>
          <a:lstStyle/>
          <a:p>
            <a:r>
              <a:rPr lang="en-US" altLang="zh-TW" dirty="0"/>
              <a:t>Program output:</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4000" dirty="0">
                <a:latin typeface="+mn-lt"/>
              </a:rPr>
              <a:t>Function</a:t>
            </a:r>
            <a:endParaRPr lang="zh-TW" altLang="en-US" sz="4000" dirty="0">
              <a:latin typeface="+mn-lt"/>
            </a:endParaRPr>
          </a:p>
        </p:txBody>
      </p:sp>
      <p:sp>
        <p:nvSpPr>
          <p:cNvPr id="3" name="內容版面配置區 2"/>
          <p:cNvSpPr>
            <a:spLocks noGrp="1"/>
          </p:cNvSpPr>
          <p:nvPr>
            <p:ph idx="1"/>
          </p:nvPr>
        </p:nvSpPr>
        <p:spPr>
          <a:xfrm>
            <a:off x="755576" y="1844824"/>
            <a:ext cx="3312368" cy="3960440"/>
          </a:xfrm>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en-US" altLang="zh-TW" sz="1900" dirty="0"/>
              <a:t>import time</a:t>
            </a:r>
          </a:p>
          <a:p>
            <a:pPr>
              <a:buNone/>
            </a:pPr>
            <a:r>
              <a:rPr lang="en-US" altLang="zh-TW" sz="1900" dirty="0">
                <a:solidFill>
                  <a:srgbClr val="FF0000"/>
                </a:solidFill>
              </a:rPr>
              <a:t>#the main program</a:t>
            </a:r>
          </a:p>
          <a:p>
            <a:pPr>
              <a:buNone/>
            </a:pPr>
            <a:r>
              <a:rPr lang="en-US" altLang="zh-TW" sz="1900" dirty="0"/>
              <a:t>while 1:</a:t>
            </a:r>
          </a:p>
          <a:p>
            <a:pPr>
              <a:buNone/>
            </a:pPr>
            <a:r>
              <a:rPr lang="en-US" altLang="zh-TW" sz="1900" dirty="0"/>
              <a:t>    period = </a:t>
            </a:r>
            <a:r>
              <a:rPr lang="en-US" altLang="zh-TW" sz="1900" dirty="0" err="1"/>
              <a:t>time.strftime</a:t>
            </a:r>
            <a:r>
              <a:rPr lang="en-US" altLang="zh-TW" sz="1900" dirty="0"/>
              <a:t>('%p')</a:t>
            </a:r>
          </a:p>
          <a:p>
            <a:pPr>
              <a:buNone/>
            </a:pPr>
            <a:r>
              <a:rPr lang="en-US" altLang="zh-TW" sz="1900" dirty="0"/>
              <a:t>    if period == 'AM':</a:t>
            </a:r>
          </a:p>
          <a:p>
            <a:pPr>
              <a:buNone/>
            </a:pPr>
            <a:r>
              <a:rPr lang="en-US" altLang="zh-TW" sz="1900" dirty="0"/>
              <a:t>        print(time.strftime('Am %I hour %M minute %S second'))</a:t>
            </a:r>
          </a:p>
          <a:p>
            <a:pPr>
              <a:buNone/>
            </a:pPr>
            <a:r>
              <a:rPr lang="en-US" altLang="zh-TW" sz="1900" dirty="0"/>
              <a:t>    else:</a:t>
            </a:r>
          </a:p>
          <a:p>
            <a:pPr>
              <a:buNone/>
            </a:pPr>
            <a:r>
              <a:rPr lang="en-US" altLang="zh-TW" sz="1900" dirty="0"/>
              <a:t>        print(time.strftime('PM %I hour %M minute %S second'))</a:t>
            </a:r>
          </a:p>
          <a:p>
            <a:pPr>
              <a:buNone/>
            </a:pPr>
            <a:r>
              <a:rPr lang="en-US" altLang="zh-TW" sz="1900" dirty="0"/>
              <a:t>    time.sleep(1)</a:t>
            </a:r>
          </a:p>
          <a:p>
            <a:pPr>
              <a:buNone/>
            </a:pP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7</a:t>
            </a:fld>
            <a:endParaRPr lang="zh-TW" altLang="en-US"/>
          </a:p>
        </p:txBody>
      </p:sp>
      <p:sp>
        <p:nvSpPr>
          <p:cNvPr id="5" name="矩形 4"/>
          <p:cNvSpPr/>
          <p:nvPr/>
        </p:nvSpPr>
        <p:spPr>
          <a:xfrm>
            <a:off x="5004048" y="1844824"/>
            <a:ext cx="3384376" cy="397031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zh-TW" dirty="0"/>
              <a:t>import time</a:t>
            </a:r>
          </a:p>
          <a:p>
            <a:r>
              <a:rPr lang="en-US" altLang="zh-TW" dirty="0">
                <a:solidFill>
                  <a:srgbClr val="FF0000"/>
                </a:solidFill>
              </a:rPr>
              <a:t>#the function</a:t>
            </a:r>
          </a:p>
          <a:p>
            <a:r>
              <a:rPr lang="en-US" altLang="zh-TW" dirty="0">
                <a:solidFill>
                  <a:schemeClr val="tx1"/>
                </a:solidFill>
              </a:rPr>
              <a:t>def </a:t>
            </a:r>
            <a:r>
              <a:rPr lang="en-US" altLang="zh-TW" dirty="0" err="1">
                <a:solidFill>
                  <a:srgbClr val="0000FF"/>
                </a:solidFill>
              </a:rPr>
              <a:t>get_time</a:t>
            </a:r>
            <a:r>
              <a:rPr lang="en-US" altLang="zh-TW" dirty="0">
                <a:solidFill>
                  <a:srgbClr val="0000FF"/>
                </a:solidFill>
              </a:rPr>
              <a:t>()</a:t>
            </a:r>
            <a:r>
              <a:rPr lang="en-US" altLang="zh-TW" dirty="0">
                <a:solidFill>
                  <a:schemeClr val="tx1"/>
                </a:solidFill>
              </a:rPr>
              <a:t>:</a:t>
            </a:r>
          </a:p>
          <a:p>
            <a:r>
              <a:rPr lang="en-US" altLang="zh-TW" dirty="0">
                <a:solidFill>
                  <a:schemeClr val="tx1"/>
                </a:solidFill>
              </a:rPr>
              <a:t>    period = </a:t>
            </a:r>
            <a:r>
              <a:rPr lang="en-US" altLang="zh-TW" dirty="0" err="1">
                <a:solidFill>
                  <a:schemeClr val="tx1"/>
                </a:solidFill>
              </a:rPr>
              <a:t>time.strftime</a:t>
            </a:r>
            <a:r>
              <a:rPr lang="en-US" altLang="zh-TW" dirty="0">
                <a:solidFill>
                  <a:schemeClr val="tx1"/>
                </a:solidFill>
              </a:rPr>
              <a:t>('%p')</a:t>
            </a:r>
          </a:p>
          <a:p>
            <a:r>
              <a:rPr lang="en-US" altLang="zh-TW" dirty="0">
                <a:solidFill>
                  <a:schemeClr val="tx1"/>
                </a:solidFill>
              </a:rPr>
              <a:t>    if period == 'AM':</a:t>
            </a:r>
          </a:p>
          <a:p>
            <a:r>
              <a:rPr lang="en-US" altLang="zh-TW" dirty="0">
                <a:solidFill>
                  <a:schemeClr val="tx1"/>
                </a:solidFill>
              </a:rPr>
              <a:t>        print(time.strftime('Am %I hour %M minute %S second'))    else:</a:t>
            </a:r>
          </a:p>
          <a:p>
            <a:r>
              <a:rPr lang="en-US" altLang="zh-TW" dirty="0">
                <a:solidFill>
                  <a:schemeClr val="tx1"/>
                </a:solidFill>
              </a:rPr>
              <a:t>        print(time.strftime('PM %I hour %M minute %S second'))</a:t>
            </a:r>
          </a:p>
          <a:p>
            <a:r>
              <a:rPr lang="en-US" altLang="zh-TW" dirty="0">
                <a:solidFill>
                  <a:srgbClr val="FF0000"/>
                </a:solidFill>
              </a:rPr>
              <a:t>#the main program</a:t>
            </a:r>
          </a:p>
          <a:p>
            <a:r>
              <a:rPr lang="en-US" altLang="zh-TW" dirty="0"/>
              <a:t>while 1:</a:t>
            </a:r>
          </a:p>
          <a:p>
            <a:r>
              <a:rPr lang="en-US" altLang="zh-TW" dirty="0"/>
              <a:t>    </a:t>
            </a:r>
            <a:r>
              <a:rPr lang="en-US" altLang="zh-TW" dirty="0" err="1">
                <a:solidFill>
                  <a:srgbClr val="0000FF"/>
                </a:solidFill>
              </a:rPr>
              <a:t>get_time</a:t>
            </a:r>
            <a:r>
              <a:rPr lang="en-US" altLang="zh-TW" dirty="0">
                <a:solidFill>
                  <a:srgbClr val="0000FF"/>
                </a:solidFill>
              </a:rPr>
              <a:t>()</a:t>
            </a:r>
          </a:p>
          <a:p>
            <a:r>
              <a:rPr lang="en-US" altLang="zh-TW" dirty="0"/>
              <a:t>    </a:t>
            </a:r>
            <a:r>
              <a:rPr lang="en-US" altLang="zh-TW" dirty="0" err="1"/>
              <a:t>time.sleep</a:t>
            </a:r>
            <a:r>
              <a:rPr lang="en-US" altLang="zh-TW" dirty="0"/>
              <a:t>(1)</a:t>
            </a:r>
            <a:endParaRPr lang="zh-TW" altLang="en-US" dirty="0"/>
          </a:p>
        </p:txBody>
      </p:sp>
      <p:sp>
        <p:nvSpPr>
          <p:cNvPr id="6" name="左-右雙向箭號 5"/>
          <p:cNvSpPr/>
          <p:nvPr/>
        </p:nvSpPr>
        <p:spPr>
          <a:xfrm>
            <a:off x="3995936" y="3573016"/>
            <a:ext cx="1080120" cy="432048"/>
          </a:xfrm>
          <a:prstGeom prst="lef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7" name="文字方塊 6"/>
          <p:cNvSpPr txBox="1"/>
          <p:nvPr/>
        </p:nvSpPr>
        <p:spPr>
          <a:xfrm>
            <a:off x="3923928" y="4005064"/>
            <a:ext cx="1296144" cy="1569660"/>
          </a:xfrm>
          <a:prstGeom prst="rect">
            <a:avLst/>
          </a:prstGeom>
          <a:noFill/>
        </p:spPr>
        <p:txBody>
          <a:bodyPr wrap="square" rtlCol="0">
            <a:spAutoFit/>
          </a:bodyPr>
          <a:lstStyle/>
          <a:p>
            <a:r>
              <a:rPr lang="en-US" altLang="zh-TW" sz="1600" dirty="0">
                <a:solidFill>
                  <a:srgbClr val="C00000"/>
                </a:solidFill>
              </a:rPr>
              <a:t>The left and the right program have the same functionality</a:t>
            </a:r>
            <a:endParaRPr lang="zh-TW" altLang="en-US" sz="1600"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5023" y="476672"/>
            <a:ext cx="6965245" cy="1202485"/>
          </a:xfrm>
        </p:spPr>
        <p:txBody>
          <a:bodyPr>
            <a:normAutofit/>
          </a:bodyPr>
          <a:lstStyle/>
          <a:p>
            <a:r>
              <a:rPr lang="en-US" altLang="zh-TW" sz="4000" dirty="0">
                <a:latin typeface="+mn-lt"/>
              </a:rPr>
              <a:t>Local variable</a:t>
            </a:r>
            <a:endParaRPr lang="zh-TW" altLang="en-US" sz="4000" dirty="0">
              <a:latin typeface="+mn-lt"/>
            </a:endParaRPr>
          </a:p>
        </p:txBody>
      </p:sp>
      <p:sp>
        <p:nvSpPr>
          <p:cNvPr id="3" name="內容版面配置區 2"/>
          <p:cNvSpPr>
            <a:spLocks noGrp="1"/>
          </p:cNvSpPr>
          <p:nvPr>
            <p:ph idx="1"/>
          </p:nvPr>
        </p:nvSpPr>
        <p:spPr>
          <a:xfrm>
            <a:off x="827435" y="1340768"/>
            <a:ext cx="7429440" cy="2101830"/>
          </a:xfrm>
        </p:spPr>
        <p:txBody>
          <a:bodyPr>
            <a:noAutofit/>
          </a:bodyPr>
          <a:lstStyle/>
          <a:p>
            <a:pPr algn="just"/>
            <a:r>
              <a:rPr lang="en-US" altLang="zh-TW" dirty="0"/>
              <a:t>Any variable present outside any function block is called a global variable</a:t>
            </a:r>
          </a:p>
          <a:p>
            <a:pPr lvl="1" algn="just"/>
            <a:r>
              <a:rPr lang="en-US" altLang="zh-TW" dirty="0"/>
              <a:t>Its value is accessible from inside of any function</a:t>
            </a:r>
          </a:p>
          <a:p>
            <a:pPr algn="just"/>
            <a:r>
              <a:rPr lang="en-US" altLang="zh-TW" dirty="0"/>
              <a:t>The variable declared in the function is a local variable</a:t>
            </a:r>
          </a:p>
          <a:p>
            <a:pPr lvl="1" algn="just"/>
            <a:r>
              <a:rPr lang="en-US" altLang="zh-TW" dirty="0"/>
              <a:t>This variable can only be used in the function</a:t>
            </a:r>
          </a:p>
          <a:p>
            <a:pPr algn="just"/>
            <a:r>
              <a:rPr lang="en-US" altLang="zh-TW" dirty="0"/>
              <a:t>After the function is completed, the local variable will be disappeared</a:t>
            </a:r>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8</a:t>
            </a:fld>
            <a:endParaRPr lang="zh-TW" altLang="en-US"/>
          </a:p>
        </p:txBody>
      </p:sp>
      <p:sp>
        <p:nvSpPr>
          <p:cNvPr id="5" name="矩形 4"/>
          <p:cNvSpPr/>
          <p:nvPr/>
        </p:nvSpPr>
        <p:spPr>
          <a:xfrm>
            <a:off x="1187624" y="4699010"/>
            <a:ext cx="1152128"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zh-TW" dirty="0"/>
              <a:t>def </a:t>
            </a:r>
            <a:r>
              <a:rPr lang="en-US" altLang="zh-TW" dirty="0" err="1"/>
              <a:t>foo</a:t>
            </a:r>
            <a:r>
              <a:rPr lang="en-US" altLang="zh-TW" dirty="0"/>
              <a:t>():</a:t>
            </a:r>
          </a:p>
          <a:p>
            <a:r>
              <a:rPr lang="en-US" altLang="zh-TW" dirty="0"/>
              <a:t>    </a:t>
            </a:r>
            <a:r>
              <a:rPr lang="en-US" altLang="zh-TW" dirty="0">
                <a:solidFill>
                  <a:srgbClr val="9900CC"/>
                </a:solidFill>
              </a:rPr>
              <a:t>a</a:t>
            </a:r>
            <a:r>
              <a:rPr lang="en-US" altLang="zh-TW" dirty="0"/>
              <a:t> = 10</a:t>
            </a:r>
          </a:p>
          <a:p>
            <a:r>
              <a:rPr lang="en-US" altLang="zh-TW" dirty="0"/>
              <a:t>    print(</a:t>
            </a:r>
            <a:r>
              <a:rPr lang="en-US" altLang="zh-TW" dirty="0">
                <a:solidFill>
                  <a:srgbClr val="9900CC"/>
                </a:solidFill>
              </a:rPr>
              <a:t>a</a:t>
            </a:r>
            <a:r>
              <a:rPr lang="en-US" altLang="zh-TW" dirty="0"/>
              <a:t>)</a:t>
            </a:r>
          </a:p>
          <a:p>
            <a:endParaRPr lang="en-US" altLang="zh-TW" dirty="0"/>
          </a:p>
          <a:p>
            <a:r>
              <a:rPr lang="en-US" altLang="zh-TW" dirty="0" err="1"/>
              <a:t>foo</a:t>
            </a:r>
            <a:r>
              <a:rPr lang="en-US" altLang="zh-TW" dirty="0"/>
              <a:t>()</a:t>
            </a:r>
          </a:p>
          <a:p>
            <a:r>
              <a:rPr lang="en-US" altLang="zh-TW" dirty="0">
                <a:solidFill>
                  <a:schemeClr val="tx1"/>
                </a:solidFill>
              </a:rPr>
              <a:t>print(a)</a:t>
            </a:r>
          </a:p>
        </p:txBody>
      </p:sp>
      <p:pic>
        <p:nvPicPr>
          <p:cNvPr id="2050" name="Picture 2" descr="C:\Users\SHWang\Desktop\高應\碩士\Python\ppt\resources\7_example_4.jpg"/>
          <p:cNvPicPr>
            <a:picLocks noChangeAspect="1" noChangeArrowheads="1"/>
          </p:cNvPicPr>
          <p:nvPr/>
        </p:nvPicPr>
        <p:blipFill>
          <a:blip r:embed="rId2" cstate="print"/>
          <a:srcRect/>
          <a:stretch>
            <a:fillRect/>
          </a:stretch>
        </p:blipFill>
        <p:spPr bwMode="auto">
          <a:xfrm>
            <a:off x="2555776" y="4627002"/>
            <a:ext cx="5688632" cy="1478634"/>
          </a:xfrm>
          <a:prstGeom prst="rect">
            <a:avLst/>
          </a:prstGeom>
          <a:noFill/>
        </p:spPr>
      </p:pic>
      <p:cxnSp>
        <p:nvCxnSpPr>
          <p:cNvPr id="11" name="直線接點 10"/>
          <p:cNvCxnSpPr/>
          <p:nvPr/>
        </p:nvCxnSpPr>
        <p:spPr>
          <a:xfrm>
            <a:off x="2051720" y="6283186"/>
            <a:ext cx="230425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3419872" y="5563106"/>
            <a:ext cx="2016224" cy="216024"/>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cxnSp>
        <p:nvCxnSpPr>
          <p:cNvPr id="16" name="直線單箭頭接點 15"/>
          <p:cNvCxnSpPr/>
          <p:nvPr/>
        </p:nvCxnSpPr>
        <p:spPr>
          <a:xfrm flipV="1">
            <a:off x="4355976" y="5851138"/>
            <a:ext cx="0" cy="43204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81968" y="819635"/>
            <a:ext cx="6965245" cy="1202485"/>
          </a:xfrm>
        </p:spPr>
        <p:txBody>
          <a:bodyPr>
            <a:normAutofit/>
          </a:bodyPr>
          <a:lstStyle/>
          <a:p>
            <a:r>
              <a:rPr lang="en-US" altLang="zh-TW" sz="4000" dirty="0">
                <a:latin typeface="+mn-lt"/>
              </a:rPr>
              <a:t>Local variable</a:t>
            </a:r>
            <a:endParaRPr lang="zh-TW" altLang="en-US" sz="4000" dirty="0">
              <a:latin typeface="+mn-lt"/>
            </a:endParaRPr>
          </a:p>
        </p:txBody>
      </p:sp>
      <p:sp>
        <p:nvSpPr>
          <p:cNvPr id="3" name="內容版面配置區 2"/>
          <p:cNvSpPr>
            <a:spLocks noGrp="1"/>
          </p:cNvSpPr>
          <p:nvPr>
            <p:ph idx="1"/>
          </p:nvPr>
        </p:nvSpPr>
        <p:spPr>
          <a:xfrm>
            <a:off x="755577" y="2132856"/>
            <a:ext cx="5256583" cy="3603812"/>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algn="just">
              <a:buNone/>
            </a:pPr>
            <a:r>
              <a:rPr lang="en-US" altLang="zh-TW" dirty="0"/>
              <a:t>a = 1</a:t>
            </a:r>
          </a:p>
          <a:p>
            <a:pPr algn="just">
              <a:buNone/>
            </a:pPr>
            <a:r>
              <a:rPr lang="en-US" altLang="zh-TW" dirty="0"/>
              <a:t>b = 2</a:t>
            </a:r>
          </a:p>
          <a:p>
            <a:pPr algn="just">
              <a:buNone/>
            </a:pPr>
            <a:r>
              <a:rPr lang="en-US" altLang="zh-TW" dirty="0"/>
              <a:t>def </a:t>
            </a:r>
            <a:r>
              <a:rPr lang="en-US" altLang="zh-TW" dirty="0" err="1">
                <a:solidFill>
                  <a:srgbClr val="0000FF"/>
                </a:solidFill>
              </a:rPr>
              <a:t>foo</a:t>
            </a:r>
            <a:r>
              <a:rPr lang="en-US" altLang="zh-TW" dirty="0"/>
              <a:t>():</a:t>
            </a:r>
          </a:p>
          <a:p>
            <a:pPr algn="just">
              <a:buNone/>
            </a:pPr>
            <a:r>
              <a:rPr lang="en-US" altLang="zh-TW" dirty="0"/>
              <a:t>    </a:t>
            </a:r>
            <a:r>
              <a:rPr lang="en-US" altLang="zh-TW" dirty="0">
                <a:solidFill>
                  <a:srgbClr val="FF0000"/>
                </a:solidFill>
              </a:rPr>
              <a:t>#a += 2</a:t>
            </a:r>
          </a:p>
          <a:p>
            <a:pPr algn="just">
              <a:buNone/>
            </a:pPr>
            <a:r>
              <a:rPr lang="en-US" altLang="zh-TW" dirty="0">
                <a:solidFill>
                  <a:srgbClr val="FF0000"/>
                </a:solidFill>
              </a:rPr>
              <a:t>    #UnboundLocalError: the local variable 'a' referenced before assignment</a:t>
            </a:r>
          </a:p>
          <a:p>
            <a:pPr algn="just">
              <a:buNone/>
            </a:pPr>
            <a:r>
              <a:rPr lang="en-US" altLang="zh-TW" dirty="0"/>
              <a:t>    a = 2</a:t>
            </a:r>
            <a:r>
              <a:rPr lang="zh-TW" altLang="en-US" dirty="0"/>
              <a:t> </a:t>
            </a:r>
            <a:r>
              <a:rPr lang="en-US" altLang="zh-TW" dirty="0">
                <a:solidFill>
                  <a:srgbClr val="FF0000"/>
                </a:solidFill>
              </a:rPr>
              <a:t>#the variables in Function will not replace the  #variables in main program</a:t>
            </a:r>
          </a:p>
          <a:p>
            <a:pPr algn="just">
              <a:buNone/>
            </a:pPr>
            <a:r>
              <a:rPr lang="en-US" altLang="zh-TW" dirty="0"/>
              <a:t>    print('1. a=' + </a:t>
            </a:r>
            <a:r>
              <a:rPr lang="en-US" altLang="zh-TW" dirty="0" err="1"/>
              <a:t>str</a:t>
            </a:r>
            <a:r>
              <a:rPr lang="en-US" altLang="zh-TW" dirty="0"/>
              <a:t>(a) + ' b=' + </a:t>
            </a:r>
            <a:r>
              <a:rPr lang="en-US" altLang="zh-TW" dirty="0" err="1"/>
              <a:t>str</a:t>
            </a:r>
            <a:r>
              <a:rPr lang="en-US" altLang="zh-TW" dirty="0"/>
              <a:t>(b))</a:t>
            </a:r>
          </a:p>
          <a:p>
            <a:pPr algn="just">
              <a:buNone/>
            </a:pPr>
            <a:r>
              <a:rPr lang="en-US" altLang="zh-TW" dirty="0"/>
              <a:t>    a += b</a:t>
            </a:r>
          </a:p>
          <a:p>
            <a:pPr algn="just">
              <a:buNone/>
            </a:pPr>
            <a:r>
              <a:rPr lang="en-US" altLang="zh-TW" dirty="0"/>
              <a:t>    print('2. a=' + </a:t>
            </a:r>
            <a:r>
              <a:rPr lang="en-US" altLang="zh-TW" dirty="0" err="1"/>
              <a:t>str</a:t>
            </a:r>
            <a:r>
              <a:rPr lang="en-US" altLang="zh-TW" dirty="0"/>
              <a:t>(a) + ' b=' + </a:t>
            </a:r>
            <a:r>
              <a:rPr lang="en-US" altLang="zh-TW" dirty="0" err="1"/>
              <a:t>str</a:t>
            </a:r>
            <a:r>
              <a:rPr lang="en-US" altLang="zh-TW" dirty="0"/>
              <a:t>(b))</a:t>
            </a:r>
          </a:p>
          <a:p>
            <a:pPr algn="just">
              <a:buNone/>
            </a:pPr>
            <a:endParaRPr lang="en-US" altLang="zh-TW" dirty="0"/>
          </a:p>
          <a:p>
            <a:pPr algn="just">
              <a:buNone/>
            </a:pPr>
            <a:r>
              <a:rPr lang="en-US" altLang="zh-TW" dirty="0" err="1">
                <a:solidFill>
                  <a:srgbClr val="0000FF"/>
                </a:solidFill>
              </a:rPr>
              <a:t>foo</a:t>
            </a:r>
            <a:r>
              <a:rPr lang="en-US" altLang="zh-TW" dirty="0"/>
              <a:t>()</a:t>
            </a:r>
          </a:p>
          <a:p>
            <a:pPr algn="just">
              <a:buNone/>
            </a:pPr>
            <a:r>
              <a:rPr lang="en-US" altLang="zh-TW" dirty="0"/>
              <a:t>print('3. a=' + </a:t>
            </a:r>
            <a:r>
              <a:rPr lang="en-US" altLang="zh-TW" dirty="0" err="1"/>
              <a:t>str</a:t>
            </a:r>
            <a:r>
              <a:rPr lang="en-US" altLang="zh-TW" dirty="0"/>
              <a:t>(a) + ' b=' + </a:t>
            </a:r>
            <a:r>
              <a:rPr lang="en-US" altLang="zh-TW" dirty="0" err="1"/>
              <a:t>str</a:t>
            </a:r>
            <a:r>
              <a:rPr lang="en-US" altLang="zh-TW" dirty="0"/>
              <a:t>(b))</a:t>
            </a:r>
            <a:endParaRPr lang="zh-TW" altLang="en-US" dirty="0"/>
          </a:p>
        </p:txBody>
      </p:sp>
      <p:sp>
        <p:nvSpPr>
          <p:cNvPr id="4" name="投影片編號版面配置區 3"/>
          <p:cNvSpPr>
            <a:spLocks noGrp="1"/>
          </p:cNvSpPr>
          <p:nvPr>
            <p:ph type="sldNum" sz="quarter" idx="12"/>
          </p:nvPr>
        </p:nvSpPr>
        <p:spPr/>
        <p:txBody>
          <a:bodyPr/>
          <a:lstStyle/>
          <a:p>
            <a:fld id="{43BF4364-13DB-4B84-B596-2F49C4653971}" type="slidenum">
              <a:rPr lang="zh-TW" altLang="en-US" smtClean="0"/>
              <a:pPr/>
              <a:t>9</a:t>
            </a:fld>
            <a:endParaRPr lang="zh-TW" altLang="en-US"/>
          </a:p>
        </p:txBody>
      </p:sp>
      <p:sp>
        <p:nvSpPr>
          <p:cNvPr id="6" name="文字方塊 5"/>
          <p:cNvSpPr txBox="1"/>
          <p:nvPr/>
        </p:nvSpPr>
        <p:spPr>
          <a:xfrm>
            <a:off x="6084168" y="4221088"/>
            <a:ext cx="2088232" cy="14773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altLang="zh-TW" dirty="0"/>
              <a:t>Output result </a:t>
            </a:r>
            <a:r>
              <a:rPr lang="zh-TW" altLang="en-US" dirty="0"/>
              <a:t>：</a:t>
            </a:r>
            <a:endParaRPr lang="en-US" altLang="zh-TW" dirty="0"/>
          </a:p>
          <a:p>
            <a:endParaRPr lang="en-US" altLang="zh-TW" dirty="0"/>
          </a:p>
          <a:p>
            <a:endParaRPr lang="en-US" altLang="zh-TW" dirty="0"/>
          </a:p>
          <a:p>
            <a:endParaRPr lang="en-US" altLang="zh-TW" dirty="0"/>
          </a:p>
          <a:p>
            <a:endParaRPr lang="zh-TW" altLang="en-US" dirty="0"/>
          </a:p>
        </p:txBody>
      </p:sp>
      <p:pic>
        <p:nvPicPr>
          <p:cNvPr id="1026" name="Picture 2" descr="C:\Users\SHWang\Desktop\高應\碩士\Python\ppt\resources\7_example_2.jpg"/>
          <p:cNvPicPr>
            <a:picLocks noChangeAspect="1" noChangeArrowheads="1"/>
          </p:cNvPicPr>
          <p:nvPr/>
        </p:nvPicPr>
        <p:blipFill>
          <a:blip r:embed="rId2" cstate="print"/>
          <a:srcRect/>
          <a:stretch>
            <a:fillRect/>
          </a:stretch>
        </p:blipFill>
        <p:spPr bwMode="auto">
          <a:xfrm>
            <a:off x="6156176" y="4653136"/>
            <a:ext cx="1657653" cy="864096"/>
          </a:xfrm>
          <a:prstGeom prst="rect">
            <a:avLst/>
          </a:prstGeom>
          <a:noFill/>
        </p:spPr>
      </p:pic>
      <p:grpSp>
        <p:nvGrpSpPr>
          <p:cNvPr id="20" name="群組 19"/>
          <p:cNvGrpSpPr/>
          <p:nvPr/>
        </p:nvGrpSpPr>
        <p:grpSpPr>
          <a:xfrm>
            <a:off x="4283968" y="4005064"/>
            <a:ext cx="1800200" cy="792092"/>
            <a:chOff x="5220072" y="3645023"/>
            <a:chExt cx="864096" cy="1080121"/>
          </a:xfrm>
        </p:grpSpPr>
        <p:cxnSp>
          <p:nvCxnSpPr>
            <p:cNvPr id="13" name="直線接點 12"/>
            <p:cNvCxnSpPr/>
            <p:nvPr/>
          </p:nvCxnSpPr>
          <p:spPr>
            <a:xfrm>
              <a:off x="5220072" y="3645024"/>
              <a:ext cx="504056"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線接點 14"/>
            <p:cNvCxnSpPr/>
            <p:nvPr/>
          </p:nvCxnSpPr>
          <p:spPr>
            <a:xfrm>
              <a:off x="5724128" y="3645023"/>
              <a:ext cx="0" cy="108012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直線單箭頭接點 18"/>
            <p:cNvCxnSpPr/>
            <p:nvPr/>
          </p:nvCxnSpPr>
          <p:spPr>
            <a:xfrm>
              <a:off x="5724128" y="4725144"/>
              <a:ext cx="360040" cy="0"/>
            </a:xfrm>
            <a:prstGeom prst="straightConnector1">
              <a:avLst/>
            </a:prstGeom>
            <a:ln>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23" name="群組 22"/>
          <p:cNvGrpSpPr/>
          <p:nvPr/>
        </p:nvGrpSpPr>
        <p:grpSpPr>
          <a:xfrm>
            <a:off x="4211960" y="4581128"/>
            <a:ext cx="1872208" cy="504056"/>
            <a:chOff x="5220072" y="3645023"/>
            <a:chExt cx="864096" cy="742583"/>
          </a:xfrm>
        </p:grpSpPr>
        <p:cxnSp>
          <p:nvCxnSpPr>
            <p:cNvPr id="24" name="直線接點 23"/>
            <p:cNvCxnSpPr/>
            <p:nvPr/>
          </p:nvCxnSpPr>
          <p:spPr>
            <a:xfrm flipV="1">
              <a:off x="5220072" y="3645023"/>
              <a:ext cx="288032" cy="1"/>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直線接點 24"/>
            <p:cNvCxnSpPr/>
            <p:nvPr/>
          </p:nvCxnSpPr>
          <p:spPr>
            <a:xfrm>
              <a:off x="5508104" y="3645023"/>
              <a:ext cx="0" cy="742582"/>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a:off x="5508104" y="4387606"/>
              <a:ext cx="576064" cy="0"/>
            </a:xfrm>
            <a:prstGeom prst="straightConnector1">
              <a:avLst/>
            </a:prstGeom>
            <a:ln>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31" name="直線單箭頭接點 30"/>
          <p:cNvCxnSpPr/>
          <p:nvPr/>
        </p:nvCxnSpPr>
        <p:spPr>
          <a:xfrm>
            <a:off x="3995936" y="5373216"/>
            <a:ext cx="2088232" cy="0"/>
          </a:xfrm>
          <a:prstGeom prst="straightConnector1">
            <a:avLst/>
          </a:prstGeom>
          <a:ln>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文字方塊 15"/>
          <p:cNvSpPr txBox="1"/>
          <p:nvPr/>
        </p:nvSpPr>
        <p:spPr>
          <a:xfrm>
            <a:off x="6084168" y="2636912"/>
            <a:ext cx="2232248" cy="1477328"/>
          </a:xfrm>
          <a:prstGeom prst="rect">
            <a:avLst/>
          </a:prstGeom>
          <a:ln>
            <a:solidFill>
              <a:srgbClr val="9900CC"/>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altLang="zh-TW" dirty="0"/>
              <a:t>Because the function does not declare any variable b, it accesses the global variable b</a:t>
            </a:r>
            <a:endParaRPr lang="zh-TW" altLang="en-US" dirty="0"/>
          </a:p>
        </p:txBody>
      </p:sp>
      <p:cxnSp>
        <p:nvCxnSpPr>
          <p:cNvPr id="18" name="直線單箭頭接點 17"/>
          <p:cNvCxnSpPr>
            <a:endCxn id="16" idx="2"/>
          </p:cNvCxnSpPr>
          <p:nvPr/>
        </p:nvCxnSpPr>
        <p:spPr>
          <a:xfrm flipH="1" flipV="1">
            <a:off x="7200292" y="4114240"/>
            <a:ext cx="252028" cy="178860"/>
          </a:xfrm>
          <a:prstGeom prst="straightConnector1">
            <a:avLst/>
          </a:prstGeom>
          <a:ln>
            <a:solidFill>
              <a:srgbClr val="9900CC"/>
            </a:solidFill>
            <a:tailEnd type="arrow"/>
          </a:ln>
        </p:spPr>
        <p:style>
          <a:lnRef idx="1">
            <a:schemeClr val="dk1"/>
          </a:lnRef>
          <a:fillRef idx="0">
            <a:schemeClr val="dk1"/>
          </a:fillRef>
          <a:effectRef idx="0">
            <a:schemeClr val="dk1"/>
          </a:effectRef>
          <a:fontRef idx="minor">
            <a:schemeClr val="tx1"/>
          </a:fontRef>
        </p:style>
      </p:cxnSp>
      <p:sp>
        <p:nvSpPr>
          <p:cNvPr id="21" name="矩形 20"/>
          <p:cNvSpPr/>
          <p:nvPr/>
        </p:nvSpPr>
        <p:spPr>
          <a:xfrm>
            <a:off x="2195735" y="5780782"/>
            <a:ext cx="5751477" cy="1077218"/>
          </a:xfrm>
          <a:prstGeom prst="rect">
            <a:avLst/>
          </a:prstGeom>
          <a:ln>
            <a:solidFill>
              <a:srgbClr val="9900CC"/>
            </a:solidFill>
          </a:ln>
        </p:spPr>
        <p:style>
          <a:lnRef idx="2">
            <a:schemeClr val="dk1"/>
          </a:lnRef>
          <a:fillRef idx="1">
            <a:schemeClr val="lt1"/>
          </a:fillRef>
          <a:effectRef idx="0">
            <a:schemeClr val="dk1"/>
          </a:effectRef>
          <a:fontRef idx="minor">
            <a:schemeClr val="dk1"/>
          </a:fontRef>
        </p:style>
        <p:txBody>
          <a:bodyPr wrap="square">
            <a:spAutoFit/>
          </a:bodyPr>
          <a:lstStyle/>
          <a:p>
            <a:pPr algn="just"/>
            <a:r>
              <a:rPr lang="en-US" altLang="zh-TW" sz="1600" dirty="0"/>
              <a:t>If we assign another value to a globally declared variable inside the function, a new local variable is created in the function's namespace. This assignment will not alter the value of the global variable.</a:t>
            </a:r>
            <a:endParaRPr lang="zh-TW" altLang="en-US" sz="1600" dirty="0"/>
          </a:p>
        </p:txBody>
      </p:sp>
      <p:cxnSp>
        <p:nvCxnSpPr>
          <p:cNvPr id="22" name="直線單箭頭接點 21"/>
          <p:cNvCxnSpPr>
            <a:endCxn id="21" idx="0"/>
          </p:cNvCxnSpPr>
          <p:nvPr/>
        </p:nvCxnSpPr>
        <p:spPr>
          <a:xfrm flipH="1">
            <a:off x="5071474" y="5420742"/>
            <a:ext cx="1516750" cy="360040"/>
          </a:xfrm>
          <a:prstGeom prst="straightConnector1">
            <a:avLst/>
          </a:prstGeom>
          <a:ln>
            <a:solidFill>
              <a:srgbClr val="9900CC"/>
            </a:solidFill>
            <a:tailEnd type="arrow"/>
          </a:ln>
        </p:spPr>
        <p:style>
          <a:lnRef idx="1">
            <a:schemeClr val="dk1"/>
          </a:lnRef>
          <a:fillRef idx="0">
            <a:schemeClr val="dk1"/>
          </a:fillRef>
          <a:effectRef idx="0">
            <a:schemeClr val="dk1"/>
          </a:effectRef>
          <a:fontRef idx="minor">
            <a:schemeClr val="tx1"/>
          </a:fontRef>
        </p:style>
      </p:cxnSp>
      <p:sp>
        <p:nvSpPr>
          <p:cNvPr id="29" name="矩形 28"/>
          <p:cNvSpPr/>
          <p:nvPr/>
        </p:nvSpPr>
        <p:spPr>
          <a:xfrm>
            <a:off x="6588224" y="5229200"/>
            <a:ext cx="432048" cy="216024"/>
          </a:xfrm>
          <a:prstGeom prst="rect">
            <a:avLst/>
          </a:prstGeom>
          <a:noFill/>
          <a:ln>
            <a:solidFill>
              <a:srgbClr val="9900CC"/>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p>
        </p:txBody>
      </p:sp>
      <p:sp>
        <p:nvSpPr>
          <p:cNvPr id="30" name="矩形 29"/>
          <p:cNvSpPr/>
          <p:nvPr/>
        </p:nvSpPr>
        <p:spPr>
          <a:xfrm>
            <a:off x="7164288" y="4653136"/>
            <a:ext cx="432048" cy="216024"/>
          </a:xfrm>
          <a:prstGeom prst="rect">
            <a:avLst/>
          </a:prstGeom>
          <a:noFill/>
          <a:ln>
            <a:solidFill>
              <a:srgbClr val="9900CC"/>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圖釘">
  <a:themeElements>
    <a:clrScheme name="圖釘">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圖釘">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圖釘">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2875</TotalTime>
  <Words>1045</Words>
  <Application>Microsoft Office PowerPoint</Application>
  <PresentationFormat>如螢幕大小 (4:3)</PresentationFormat>
  <Paragraphs>150</Paragraphs>
  <Slides>14</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14</vt:i4>
      </vt:variant>
    </vt:vector>
  </HeadingPairs>
  <TitlesOfParts>
    <vt:vector size="25" baseType="lpstr">
      <vt:lpstr>Franklin Gothic Book (Body)</vt:lpstr>
      <vt:lpstr>微軟正黑體</vt:lpstr>
      <vt:lpstr>新細明體</vt:lpstr>
      <vt:lpstr>Arial</vt:lpstr>
      <vt:lpstr>Brush Script MT</vt:lpstr>
      <vt:lpstr>Calibri</vt:lpstr>
      <vt:lpstr>Constantia</vt:lpstr>
      <vt:lpstr>Franklin Gothic Book</vt:lpstr>
      <vt:lpstr>Rage Italic</vt:lpstr>
      <vt:lpstr>Wingdings</vt:lpstr>
      <vt:lpstr>圖釘</vt:lpstr>
      <vt:lpstr>Function (1)</vt:lpstr>
      <vt:lpstr>Objectives</vt:lpstr>
      <vt:lpstr>Function</vt:lpstr>
      <vt:lpstr>Function</vt:lpstr>
      <vt:lpstr>Function</vt:lpstr>
      <vt:lpstr>Function</vt:lpstr>
      <vt:lpstr>Function</vt:lpstr>
      <vt:lpstr>Local variable</vt:lpstr>
      <vt:lpstr>Local variable</vt:lpstr>
      <vt:lpstr>Global variable</vt:lpstr>
      <vt:lpstr>Source</vt:lpstr>
      <vt:lpstr>Exercise 1</vt:lpstr>
      <vt:lpstr>Exercise 2</vt:lpstr>
      <vt:lpstr>Exercise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SYWang</dc:creator>
  <cp:lastModifiedBy>user</cp:lastModifiedBy>
  <cp:revision>452</cp:revision>
  <dcterms:created xsi:type="dcterms:W3CDTF">2015-06-03T11:45:27Z</dcterms:created>
  <dcterms:modified xsi:type="dcterms:W3CDTF">2022-12-21T08:16:41Z</dcterms:modified>
</cp:coreProperties>
</file>